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2" r:id="rId2"/>
    <p:sldId id="269" r:id="rId3"/>
    <p:sldId id="270" r:id="rId4"/>
    <p:sldId id="256" r:id="rId5"/>
    <p:sldId id="263" r:id="rId6"/>
    <p:sldId id="264" r:id="rId7"/>
    <p:sldId id="265" r:id="rId8"/>
    <p:sldId id="266" r:id="rId9"/>
    <p:sldId id="267" r:id="rId10"/>
    <p:sldId id="268" r:id="rId11"/>
    <p:sldId id="271" r:id="rId12"/>
    <p:sldId id="257" r:id="rId13"/>
    <p:sldId id="258" r:id="rId14"/>
    <p:sldId id="259" r:id="rId15"/>
    <p:sldId id="260" r:id="rId16"/>
  </p:sldIdLst>
  <p:sldSz cx="12192000" cy="6858000"/>
  <p:notesSz cx="12192000" cy="6858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25"/>
    <p:restoredTop sz="92846"/>
  </p:normalViewPr>
  <p:slideViewPr>
    <p:cSldViewPr>
      <p:cViewPr varScale="1">
        <p:scale>
          <a:sx n="100" d="100"/>
          <a:sy n="100" d="100"/>
        </p:scale>
        <p:origin x="760" y="1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1">
                <a:solidFill>
                  <a:schemeClr val="tx1"/>
                </a:solidFill>
                <a:latin typeface="Arial-BoldItalicMT"/>
                <a:cs typeface="Arial-BoldItalicMT"/>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1">
                <a:solidFill>
                  <a:schemeClr val="tx1"/>
                </a:solidFill>
                <a:latin typeface="Arial-BoldItalicMT"/>
                <a:cs typeface="Arial-BoldItalicM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1">
                <a:solidFill>
                  <a:schemeClr val="tx1"/>
                </a:solidFill>
                <a:latin typeface="Arial-BoldItalicMT"/>
                <a:cs typeface="Arial-BoldItalic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14417" y="551179"/>
            <a:ext cx="10963165" cy="299719"/>
          </a:xfrm>
          <a:prstGeom prst="rect">
            <a:avLst/>
          </a:prstGeom>
        </p:spPr>
        <p:txBody>
          <a:bodyPr wrap="square" lIns="0" tIns="0" rIns="0" bIns="0">
            <a:spAutoFit/>
          </a:bodyPr>
          <a:lstStyle>
            <a:lvl1pPr>
              <a:defRPr sz="1800" b="1" i="1">
                <a:solidFill>
                  <a:schemeClr val="tx1"/>
                </a:solidFill>
                <a:latin typeface="Arial-BoldItalicMT"/>
                <a:cs typeface="Arial-BoldItalicMT"/>
              </a:defRPr>
            </a:lvl1pPr>
          </a:lstStyle>
          <a:p>
            <a:endParaRPr/>
          </a:p>
        </p:txBody>
      </p:sp>
      <p:sp>
        <p:nvSpPr>
          <p:cNvPr id="3" name="Holder 3"/>
          <p:cNvSpPr>
            <a:spLocks noGrp="1"/>
          </p:cNvSpPr>
          <p:nvPr>
            <p:ph type="body" idx="1"/>
          </p:nvPr>
        </p:nvSpPr>
        <p:spPr>
          <a:xfrm>
            <a:off x="614417" y="1261364"/>
            <a:ext cx="10963165" cy="441452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1/22/23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5C088D-2011-C738-B67D-1E86A0E4D07B}"/>
              </a:ext>
            </a:extLst>
          </p:cNvPr>
          <p:cNvSpPr txBox="1"/>
          <p:nvPr/>
        </p:nvSpPr>
        <p:spPr>
          <a:xfrm>
            <a:off x="1219200" y="1066800"/>
            <a:ext cx="10134599" cy="4278094"/>
          </a:xfrm>
          <a:prstGeom prst="rect">
            <a:avLst/>
          </a:prstGeom>
          <a:noFill/>
        </p:spPr>
        <p:txBody>
          <a:bodyPr wrap="square">
            <a:spAutoFit/>
          </a:bodyPr>
          <a:lstStyle/>
          <a:p>
            <a:r>
              <a:rPr lang="de-DE" sz="2000" b="1" dirty="0">
                <a:effectLst/>
                <a:latin typeface="Josefin Sans" pitchFamily="2" charset="77"/>
                <a:ea typeface="Calibri" panose="020F0502020204030204" pitchFamily="34" charset="0"/>
                <a:cs typeface="Calibri (Body)"/>
              </a:rPr>
              <a:t>Persönlichkeit und Yoga</a:t>
            </a:r>
            <a:br>
              <a:rPr lang="de-DE" sz="1800" dirty="0">
                <a:effectLst/>
                <a:latin typeface="Roboto" panose="02000000000000000000" pitchFamily="2" charset="0"/>
                <a:ea typeface="Calibri" panose="020F0502020204030204" pitchFamily="34" charset="0"/>
                <a:cs typeface="Calibri (Body)"/>
              </a:rPr>
            </a:br>
            <a:br>
              <a:rPr lang="de-DE" sz="1800" dirty="0">
                <a:effectLst/>
                <a:latin typeface="Roboto" panose="02000000000000000000" pitchFamily="2" charset="0"/>
                <a:ea typeface="Calibri" panose="020F0502020204030204" pitchFamily="34" charset="0"/>
                <a:cs typeface="Calibri (Body)"/>
              </a:rPr>
            </a:br>
            <a:r>
              <a:rPr lang="de-DE" sz="1800" dirty="0">
                <a:effectLst/>
                <a:latin typeface="Roboto" panose="02000000000000000000" pitchFamily="2" charset="0"/>
                <a:ea typeface="Calibri" panose="020F0502020204030204" pitchFamily="34" charset="0"/>
                <a:cs typeface="Calibri (Body)"/>
              </a:rPr>
              <a:t>Moderne populäre Psychologie fokussiert häufig auf persönliche Heilung und Selbstoptimierung, welche, obwohl wichtig, die Identifikation mit dem eigenen psychischen Drama und der eigenen Persönlichkeit oft noch verstärkt.</a:t>
            </a:r>
            <a:br>
              <a:rPr lang="de-DE" sz="1800" dirty="0">
                <a:effectLst/>
                <a:latin typeface="Roboto" panose="02000000000000000000" pitchFamily="2" charset="0"/>
                <a:ea typeface="Calibri" panose="020F0502020204030204" pitchFamily="34" charset="0"/>
                <a:cs typeface="Calibri (Body)"/>
              </a:rPr>
            </a:br>
            <a:endParaRPr lang="en-DE" sz="1800" dirty="0">
              <a:effectLst/>
              <a:latin typeface="Roboto" panose="02000000000000000000" pitchFamily="2" charset="0"/>
              <a:ea typeface="Calibri" panose="020F0502020204030204" pitchFamily="34" charset="0"/>
              <a:cs typeface="Calibri (Body)"/>
            </a:endParaRPr>
          </a:p>
          <a:p>
            <a:pPr marL="285750" indent="-285750">
              <a:buFont typeface="Arial" panose="020B0604020202020204" pitchFamily="34" charset="0"/>
              <a:buChar char="•"/>
            </a:pPr>
            <a:r>
              <a:rPr lang="de-DE" sz="1800" dirty="0">
                <a:effectLst/>
                <a:latin typeface="Roboto" panose="02000000000000000000" pitchFamily="2" charset="0"/>
                <a:ea typeface="Calibri" panose="020F0502020204030204" pitchFamily="34" charset="0"/>
                <a:cs typeface="Calibri (Body)"/>
              </a:rPr>
              <a:t>Mentale und emotionale Entwicklung und Harmonie der Persönlichkeit sind im Ayurveda und Yoga nicht das Endziel. </a:t>
            </a:r>
          </a:p>
          <a:p>
            <a:pPr marL="285750" indent="-285750">
              <a:buFont typeface="Arial" panose="020B0604020202020204" pitchFamily="34" charset="0"/>
              <a:buChar char="•"/>
            </a:pPr>
            <a:endParaRPr lang="de-DE" dirty="0">
              <a:latin typeface="Roboto" panose="02000000000000000000" pitchFamily="2" charset="0"/>
              <a:ea typeface="Calibri" panose="020F0502020204030204" pitchFamily="34" charset="0"/>
              <a:cs typeface="Calibri (Body)"/>
            </a:endParaRPr>
          </a:p>
          <a:p>
            <a:pPr marL="285750" indent="-285750">
              <a:buFont typeface="Arial" panose="020B0604020202020204" pitchFamily="34" charset="0"/>
              <a:buChar char="•"/>
            </a:pPr>
            <a:r>
              <a:rPr lang="de-DE" sz="1800" dirty="0">
                <a:effectLst/>
                <a:latin typeface="Roboto" panose="02000000000000000000" pitchFamily="2" charset="0"/>
                <a:ea typeface="Calibri" panose="020F0502020204030204" pitchFamily="34" charset="0"/>
                <a:cs typeface="Calibri (Body)"/>
              </a:rPr>
              <a:t>Sie sind aber wichtige Voraussetzung für eine spirituelle Psychologie der Transzendenz, die uns über das Persönliche hinaus mit einer universellen Existenzebene verbindet.</a:t>
            </a:r>
          </a:p>
          <a:p>
            <a:pPr marL="285750" indent="-285750">
              <a:buFont typeface="Arial" panose="020B0604020202020204" pitchFamily="34" charset="0"/>
              <a:buChar char="•"/>
            </a:pPr>
            <a:endParaRPr lang="de-DE" sz="1800" dirty="0">
              <a:effectLst/>
              <a:latin typeface="Roboto" panose="02000000000000000000" pitchFamily="2" charset="0"/>
              <a:ea typeface="Calibri" panose="020F0502020204030204" pitchFamily="34" charset="0"/>
              <a:cs typeface="Calibri (Body)"/>
            </a:endParaRPr>
          </a:p>
          <a:p>
            <a:pPr marL="285750" indent="-285750">
              <a:buFont typeface="Arial" panose="020B0604020202020204" pitchFamily="34" charset="0"/>
              <a:buChar char="•"/>
            </a:pPr>
            <a:r>
              <a:rPr lang="de-DE" sz="1800" dirty="0">
                <a:effectLst/>
                <a:latin typeface="Roboto" panose="02000000000000000000" pitchFamily="2" charset="0"/>
                <a:ea typeface="Calibri" panose="020F0502020204030204" pitchFamily="34" charset="0"/>
                <a:cs typeface="Calibri (Body)"/>
              </a:rPr>
              <a:t>Die Psyche ist verwurzelt im Spirit (Atman). Spiritualität ist die Essenz von Psychologie und die zwei Bereiche haben viele Schnittpunkte und Überlagerungen und sind nicht immer klar zu trennen. </a:t>
            </a:r>
            <a:endParaRPr lang="en-DE" sz="1800" dirty="0">
              <a:effectLst/>
              <a:latin typeface="Roboto" panose="02000000000000000000" pitchFamily="2" charset="0"/>
              <a:ea typeface="Calibri" panose="020F0502020204030204" pitchFamily="34" charset="0"/>
              <a:cs typeface="Calibri (Body)"/>
            </a:endParaRPr>
          </a:p>
        </p:txBody>
      </p:sp>
    </p:spTree>
    <p:extLst>
      <p:ext uri="{BB962C8B-B14F-4D97-AF65-F5344CB8AC3E}">
        <p14:creationId xmlns:p14="http://schemas.microsoft.com/office/powerpoint/2010/main" val="1233584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98411E-2C28-56E2-73F6-E3FF8757DF2F}"/>
              </a:ext>
            </a:extLst>
          </p:cNvPr>
          <p:cNvSpPr txBox="1"/>
          <p:nvPr/>
        </p:nvSpPr>
        <p:spPr>
          <a:xfrm>
            <a:off x="381000" y="246109"/>
            <a:ext cx="11430000" cy="6365782"/>
          </a:xfrm>
          <a:prstGeom prst="rect">
            <a:avLst/>
          </a:prstGeom>
          <a:noFill/>
        </p:spPr>
        <p:txBody>
          <a:bodyPr wrap="square">
            <a:spAutoFit/>
          </a:bodyPr>
          <a:lstStyle/>
          <a:p>
            <a:pPr>
              <a:lnSpc>
                <a:spcPct val="150000"/>
              </a:lnSpc>
            </a:pPr>
            <a:r>
              <a:rPr lang="en-GB" sz="2000" b="1" dirty="0" err="1">
                <a:latin typeface="Josefin Sans" pitchFamily="2" charset="77"/>
              </a:rPr>
              <a:t>Neurotizismus</a:t>
            </a:r>
            <a:br>
              <a:rPr lang="en-GB" sz="2000" b="1" dirty="0">
                <a:latin typeface="Josefin Sans" pitchFamily="2" charset="77"/>
              </a:rPr>
            </a:br>
            <a:endParaRPr lang="en-GB" sz="2000" b="1" dirty="0">
              <a:latin typeface="Josefin Sans" pitchFamily="2" charset="77"/>
            </a:endParaRPr>
          </a:p>
          <a:p>
            <a:pPr>
              <a:lnSpc>
                <a:spcPct val="150000"/>
              </a:lnSpc>
            </a:pPr>
            <a:r>
              <a:rPr lang="en-GB" dirty="0" err="1">
                <a:latin typeface="Arial" panose="020B0604020202020204" pitchFamily="34" charset="0"/>
                <a:cs typeface="Arial" panose="020B0604020202020204" pitchFamily="34" charset="0"/>
              </a:rPr>
              <a:t>spiegelt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individuelle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Unterschiede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Erleben</a:t>
            </a:r>
            <a:r>
              <a:rPr lang="en-GB" dirty="0">
                <a:latin typeface="Arial" panose="020B0604020202020204" pitchFamily="34" charset="0"/>
                <a:cs typeface="Arial" panose="020B0604020202020204" pitchFamily="34" charset="0"/>
              </a:rPr>
              <a:t> von </a:t>
            </a:r>
            <a:r>
              <a:rPr lang="en-GB" dirty="0" err="1">
                <a:latin typeface="Arial" panose="020B0604020202020204" pitchFamily="34" charset="0"/>
                <a:cs typeface="Arial" panose="020B0604020202020204" pitchFamily="34" charset="0"/>
              </a:rPr>
              <a:t>negativen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Emotionen</a:t>
            </a:r>
            <a:r>
              <a:rPr lang="en-GB" dirty="0">
                <a:latin typeface="Arial" panose="020B0604020202020204" pitchFamily="34" charset="0"/>
                <a:cs typeface="Arial" panose="020B0604020202020204" pitchFamily="34" charset="0"/>
              </a:rPr>
              <a:t> wider. Der </a:t>
            </a:r>
            <a:r>
              <a:rPr lang="en-GB" dirty="0" err="1">
                <a:latin typeface="Arial" panose="020B0604020202020204" pitchFamily="34" charset="0"/>
                <a:cs typeface="Arial" panose="020B0604020202020204" pitchFamily="34" charset="0"/>
              </a:rPr>
              <a:t>Gegenpol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wird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auch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als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emotionale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Stabilität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Zufriedenheit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oder</a:t>
            </a:r>
            <a:r>
              <a:rPr lang="en-GB" dirty="0">
                <a:latin typeface="Arial" panose="020B0604020202020204" pitchFamily="34" charset="0"/>
                <a:cs typeface="Arial" panose="020B0604020202020204" pitchFamily="34" charset="0"/>
              </a:rPr>
              <a:t> Ich-</a:t>
            </a:r>
            <a:r>
              <a:rPr lang="en-GB" dirty="0" err="1">
                <a:latin typeface="Arial" panose="020B0604020202020204" pitchFamily="34" charset="0"/>
                <a:cs typeface="Arial" panose="020B0604020202020204" pitchFamily="34" charset="0"/>
              </a:rPr>
              <a:t>Stärke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benannt</a:t>
            </a:r>
            <a:r>
              <a:rPr lang="en-GB" dirty="0">
                <a:latin typeface="Arial" panose="020B0604020202020204" pitchFamily="34" charset="0"/>
                <a:cs typeface="Arial" panose="020B0604020202020204" pitchFamily="34" charset="0"/>
              </a:rPr>
              <a:t>. </a:t>
            </a:r>
          </a:p>
          <a:p>
            <a:pPr>
              <a:lnSpc>
                <a:spcPct val="150000"/>
              </a:lnSpc>
            </a:pPr>
            <a:endParaRPr lang="en-GB" dirty="0">
              <a:latin typeface="Arial" panose="020B0604020202020204" pitchFamily="34" charset="0"/>
              <a:cs typeface="Arial" panose="020B0604020202020204" pitchFamily="34" charset="0"/>
            </a:endParaRPr>
          </a:p>
          <a:p>
            <a:pPr>
              <a:lnSpc>
                <a:spcPct val="150000"/>
              </a:lnSpc>
            </a:pPr>
            <a:r>
              <a:rPr lang="en-GB" b="1" dirty="0" err="1">
                <a:latin typeface="Arial" panose="020B0604020202020204" pitchFamily="34" charset="0"/>
                <a:cs typeface="Arial" panose="020B0604020202020204" pitchFamily="34" charset="0"/>
              </a:rPr>
              <a:t>hohen</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Ausprägung</a:t>
            </a:r>
            <a:r>
              <a:rPr lang="en-GB" b="1"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erleben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häufiger</a:t>
            </a:r>
            <a:r>
              <a:rPr lang="en-GB" dirty="0">
                <a:latin typeface="Arial" panose="020B0604020202020204" pitchFamily="34" charset="0"/>
                <a:cs typeface="Arial" panose="020B0604020202020204" pitchFamily="34" charset="0"/>
              </a:rPr>
              <a:t> Angst, </a:t>
            </a:r>
            <a:r>
              <a:rPr lang="en-GB" dirty="0" err="1">
                <a:latin typeface="Arial" panose="020B0604020202020204" pitchFamily="34" charset="0"/>
                <a:cs typeface="Arial" panose="020B0604020202020204" pitchFamily="34" charset="0"/>
              </a:rPr>
              <a:t>Nervosität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Anspannung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Trauer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Unsicherheit</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Verlegenheit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Zudem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bleiben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diese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Empfindungen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ihnen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länger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bestehen</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werden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leichter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ausgelöst</a:t>
            </a:r>
            <a:r>
              <a:rPr lang="en-GB" dirty="0">
                <a:latin typeface="Arial" panose="020B0604020202020204" pitchFamily="34" charset="0"/>
                <a:cs typeface="Arial" panose="020B0604020202020204" pitchFamily="34" charset="0"/>
              </a:rPr>
              <a:t>. Sie </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tendieren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mehr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Sorgen</a:t>
            </a:r>
            <a:r>
              <a:rPr lang="en-GB" dirty="0">
                <a:latin typeface="Arial" panose="020B0604020202020204" pitchFamily="34" charset="0"/>
                <a:cs typeface="Arial" panose="020B0604020202020204" pitchFamily="34" charset="0"/>
              </a:rPr>
              <a:t> um </a:t>
            </a:r>
            <a:r>
              <a:rPr lang="en-GB" dirty="0" err="1">
                <a:latin typeface="Arial" panose="020B0604020202020204" pitchFamily="34" charset="0"/>
                <a:cs typeface="Arial" panose="020B0604020202020204" pitchFamily="34" charset="0"/>
              </a:rPr>
              <a:t>ihre</a:t>
            </a:r>
            <a:r>
              <a:rPr lang="en-GB" dirty="0">
                <a:latin typeface="Arial" panose="020B0604020202020204" pitchFamily="34" charset="0"/>
                <a:cs typeface="Arial" panose="020B0604020202020204" pitchFamily="34" charset="0"/>
              </a:rPr>
              <a:t> Gesundheit, </a:t>
            </a:r>
            <a:r>
              <a:rPr lang="en-GB" dirty="0" err="1">
                <a:latin typeface="Arial" panose="020B0604020202020204" pitchFamily="34" charset="0"/>
                <a:cs typeface="Arial" panose="020B0604020202020204" pitchFamily="34" charset="0"/>
              </a:rPr>
              <a:t>neigen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unrealistischen</a:t>
            </a:r>
            <a:r>
              <a:rPr lang="en-GB" dirty="0">
                <a:latin typeface="Arial" panose="020B0604020202020204" pitchFamily="34" charset="0"/>
                <a:cs typeface="Arial" panose="020B0604020202020204" pitchFamily="34" charset="0"/>
              </a:rPr>
              <a:t> Ideen und </a:t>
            </a:r>
            <a:r>
              <a:rPr lang="en-GB" dirty="0" err="1">
                <a:latin typeface="Arial" panose="020B0604020202020204" pitchFamily="34" charset="0"/>
                <a:cs typeface="Arial" panose="020B0604020202020204" pitchFamily="34" charset="0"/>
              </a:rPr>
              <a:t>haben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Schwierigkeiten</a:t>
            </a:r>
            <a:r>
              <a:rPr lang="en-GB" dirty="0">
                <a:latin typeface="Arial" panose="020B0604020202020204" pitchFamily="34" charset="0"/>
                <a:cs typeface="Arial" panose="020B0604020202020204" pitchFamily="34" charset="0"/>
              </a:rPr>
              <a:t>, in </a:t>
            </a:r>
            <a:r>
              <a:rPr lang="en-GB" dirty="0" err="1">
                <a:latin typeface="Arial" panose="020B0604020202020204" pitchFamily="34" charset="0"/>
                <a:cs typeface="Arial" panose="020B0604020202020204" pitchFamily="34" charset="0"/>
              </a:rPr>
              <a:t>Stresssituationen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angemessen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reagieren</a:t>
            </a:r>
            <a:r>
              <a:rPr lang="en-GB" dirty="0">
                <a:latin typeface="Arial" panose="020B0604020202020204" pitchFamily="34" charset="0"/>
                <a:cs typeface="Arial" panose="020B0604020202020204" pitchFamily="34" charset="0"/>
              </a:rPr>
              <a:t>.</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pPr>
              <a:lnSpc>
                <a:spcPct val="150000"/>
              </a:lnSpc>
            </a:pPr>
            <a:r>
              <a:rPr lang="en-GB" dirty="0" err="1">
                <a:latin typeface="Arial" panose="020B0604020202020204" pitchFamily="34" charset="0"/>
                <a:cs typeface="Arial" panose="020B0604020202020204" pitchFamily="34" charset="0"/>
              </a:rPr>
              <a:t>Personen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mit</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niedrigen</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Neurotizismuswerten</a:t>
            </a:r>
            <a:r>
              <a:rPr lang="en-GB" b="1"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sind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eher</a:t>
            </a:r>
            <a:r>
              <a:rPr lang="en-GB"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ruhig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zufrieden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stabil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entspannt</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sicher</a:t>
            </a:r>
            <a:r>
              <a:rPr lang="en-GB" dirty="0">
                <a:latin typeface="Arial" panose="020B0604020202020204" pitchFamily="34" charset="0"/>
                <a:cs typeface="Arial" panose="020B0604020202020204" pitchFamily="34" charset="0"/>
              </a:rPr>
              <a:t>. Sie </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erleben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seltener</a:t>
            </a:r>
            <a:r>
              <a:rPr lang="en-GB" dirty="0">
                <a:latin typeface="Arial" panose="020B0604020202020204" pitchFamily="34" charset="0"/>
                <a:cs typeface="Arial" panose="020B0604020202020204" pitchFamily="34" charset="0"/>
              </a:rPr>
              <a:t> negative </a:t>
            </a:r>
            <a:r>
              <a:rPr lang="en-GB" dirty="0" err="1">
                <a:latin typeface="Arial" panose="020B0604020202020204" pitchFamily="34" charset="0"/>
                <a:cs typeface="Arial" panose="020B0604020202020204" pitchFamily="34" charset="0"/>
              </a:rPr>
              <a:t>Gefühle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Dabei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sind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niedrige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Werte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nicht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zwangsläufig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Erleben</a:t>
            </a:r>
            <a:r>
              <a:rPr lang="en-GB" dirty="0">
                <a:latin typeface="Arial" panose="020B0604020202020204" pitchFamily="34" charset="0"/>
                <a:cs typeface="Arial" panose="020B0604020202020204" pitchFamily="34" charset="0"/>
              </a:rPr>
              <a:t> von </a:t>
            </a:r>
            <a:r>
              <a:rPr lang="en-GB" dirty="0" err="1">
                <a:latin typeface="Arial" panose="020B0604020202020204" pitchFamily="34" charset="0"/>
                <a:cs typeface="Arial" panose="020B0604020202020204" pitchFamily="34" charset="0"/>
              </a:rPr>
              <a:t>positiven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Emotionen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verbunden</a:t>
            </a:r>
            <a:r>
              <a:rPr lang="en-GB"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36355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48FDE6-E644-0510-32A6-3FD14036B79D}"/>
              </a:ext>
            </a:extLst>
          </p:cNvPr>
          <p:cNvSpPr txBox="1"/>
          <p:nvPr/>
        </p:nvSpPr>
        <p:spPr>
          <a:xfrm>
            <a:off x="2971800" y="1828800"/>
            <a:ext cx="6096000" cy="523220"/>
          </a:xfrm>
          <a:prstGeom prst="rect">
            <a:avLst/>
          </a:prstGeom>
          <a:noFill/>
        </p:spPr>
        <p:txBody>
          <a:bodyPr wrap="square">
            <a:spAutoFit/>
          </a:bodyPr>
          <a:lstStyle/>
          <a:p>
            <a:r>
              <a:rPr lang="en-GB" sz="2800" b="1" dirty="0" err="1">
                <a:latin typeface="Josefin Sans" pitchFamily="2" charset="77"/>
              </a:rPr>
              <a:t>Methodik</a:t>
            </a:r>
            <a:r>
              <a:rPr lang="en-GB" sz="2800" b="1" dirty="0">
                <a:latin typeface="Josefin Sans" pitchFamily="2" charset="77"/>
              </a:rPr>
              <a:t>: </a:t>
            </a:r>
            <a:r>
              <a:rPr lang="en-GB" b="1" dirty="0" err="1">
                <a:latin typeface="Josefin Sans" pitchFamily="2" charset="77"/>
              </a:rPr>
              <a:t>Sprache</a:t>
            </a:r>
            <a:r>
              <a:rPr lang="en-GB" b="1" dirty="0">
                <a:latin typeface="Josefin Sans" pitchFamily="2" charset="77"/>
              </a:rPr>
              <a:t>, </a:t>
            </a:r>
            <a:r>
              <a:rPr lang="en-GB" b="1" dirty="0" err="1">
                <a:latin typeface="Josefin Sans" pitchFamily="2" charset="77"/>
              </a:rPr>
              <a:t>Umgangsformen</a:t>
            </a:r>
            <a:r>
              <a:rPr lang="en-GB" b="1" dirty="0">
                <a:latin typeface="Josefin Sans" pitchFamily="2" charset="77"/>
              </a:rPr>
              <a:t>, </a:t>
            </a:r>
            <a:r>
              <a:rPr lang="en-GB" b="1" dirty="0" err="1">
                <a:latin typeface="Josefin Sans" pitchFamily="2" charset="77"/>
              </a:rPr>
              <a:t>Kleidung</a:t>
            </a:r>
            <a:r>
              <a:rPr lang="en-GB" b="1" dirty="0">
                <a:latin typeface="Josefin Sans" pitchFamily="2" charset="77"/>
              </a:rPr>
              <a:t> </a:t>
            </a:r>
            <a:endParaRPr lang="en-DE" dirty="0"/>
          </a:p>
        </p:txBody>
      </p:sp>
    </p:spTree>
    <p:extLst>
      <p:ext uri="{BB962C8B-B14F-4D97-AF65-F5344CB8AC3E}">
        <p14:creationId xmlns:p14="http://schemas.microsoft.com/office/powerpoint/2010/main" val="3760425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34059" y="435355"/>
            <a:ext cx="9367520" cy="551815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a:cs typeface="Arial"/>
              </a:rPr>
              <a:t>Kommunikationsmittel:</a:t>
            </a:r>
            <a:endParaRPr sz="1800">
              <a:latin typeface="Arial"/>
              <a:cs typeface="Arial"/>
            </a:endParaRPr>
          </a:p>
          <a:p>
            <a:pPr>
              <a:lnSpc>
                <a:spcPct val="100000"/>
              </a:lnSpc>
              <a:spcBef>
                <a:spcPts val="5"/>
              </a:spcBef>
            </a:pPr>
            <a:endParaRPr sz="1850">
              <a:latin typeface="Arial"/>
              <a:cs typeface="Arial"/>
            </a:endParaRPr>
          </a:p>
          <a:p>
            <a:pPr marL="152400" indent="-139700">
              <a:lnSpc>
                <a:spcPct val="100000"/>
              </a:lnSpc>
              <a:buChar char="-"/>
              <a:tabLst>
                <a:tab pos="152400" algn="l"/>
              </a:tabLst>
            </a:pPr>
            <a:r>
              <a:rPr sz="1800" spc="-10" dirty="0">
                <a:latin typeface="Arial"/>
                <a:cs typeface="Arial"/>
              </a:rPr>
              <a:t>Worte,</a:t>
            </a:r>
            <a:r>
              <a:rPr sz="1800" spc="-40" dirty="0">
                <a:latin typeface="Arial"/>
                <a:cs typeface="Arial"/>
              </a:rPr>
              <a:t> </a:t>
            </a:r>
            <a:r>
              <a:rPr sz="1800" spc="-5" dirty="0">
                <a:latin typeface="Arial"/>
                <a:cs typeface="Arial"/>
              </a:rPr>
              <a:t>Sprache</a:t>
            </a:r>
            <a:endParaRPr sz="1800">
              <a:latin typeface="Arial"/>
              <a:cs typeface="Arial"/>
            </a:endParaRPr>
          </a:p>
          <a:p>
            <a:pPr marL="139700" indent="-127635">
              <a:lnSpc>
                <a:spcPct val="100000"/>
              </a:lnSpc>
              <a:spcBef>
                <a:spcPts val="25"/>
              </a:spcBef>
              <a:buChar char="-"/>
              <a:tabLst>
                <a:tab pos="140335" algn="l"/>
              </a:tabLst>
            </a:pPr>
            <a:r>
              <a:rPr sz="1800" spc="-5" dirty="0">
                <a:latin typeface="Arial"/>
                <a:cs typeface="Arial"/>
              </a:rPr>
              <a:t>Auftreten,</a:t>
            </a:r>
            <a:r>
              <a:rPr sz="1800" spc="-45" dirty="0">
                <a:latin typeface="Arial"/>
                <a:cs typeface="Arial"/>
              </a:rPr>
              <a:t> </a:t>
            </a:r>
            <a:r>
              <a:rPr sz="1800" spc="-15" dirty="0">
                <a:latin typeface="Arial"/>
                <a:cs typeface="Arial"/>
              </a:rPr>
              <a:t>Verhalten</a:t>
            </a:r>
            <a:endParaRPr sz="1800">
              <a:latin typeface="Arial"/>
              <a:cs typeface="Arial"/>
            </a:endParaRPr>
          </a:p>
          <a:p>
            <a:pPr marL="152400" indent="-139700">
              <a:lnSpc>
                <a:spcPts val="2135"/>
              </a:lnSpc>
              <a:spcBef>
                <a:spcPts val="50"/>
              </a:spcBef>
              <a:buChar char="-"/>
              <a:tabLst>
                <a:tab pos="152400" algn="l"/>
              </a:tabLst>
            </a:pPr>
            <a:r>
              <a:rPr sz="1800" spc="-5" dirty="0">
                <a:latin typeface="Arial"/>
                <a:cs typeface="Arial"/>
              </a:rPr>
              <a:t>Be</a:t>
            </a:r>
            <a:r>
              <a:rPr sz="1800" dirty="0">
                <a:latin typeface="Arial"/>
                <a:cs typeface="Arial"/>
              </a:rPr>
              <a:t>r</a:t>
            </a:r>
            <a:r>
              <a:rPr sz="1800" spc="-5" dirty="0">
                <a:latin typeface="Arial"/>
                <a:cs typeface="Arial"/>
              </a:rPr>
              <a:t>üh</a:t>
            </a:r>
            <a:r>
              <a:rPr sz="1800" dirty="0">
                <a:latin typeface="Arial"/>
                <a:cs typeface="Arial"/>
              </a:rPr>
              <a:t>r</a:t>
            </a:r>
            <a:r>
              <a:rPr sz="1800" spc="-5" dirty="0">
                <a:latin typeface="Arial"/>
                <a:cs typeface="Arial"/>
              </a:rPr>
              <a:t>ung</a:t>
            </a:r>
            <a:r>
              <a:rPr sz="1800" dirty="0">
                <a:latin typeface="Arial"/>
                <a:cs typeface="Arial"/>
              </a:rPr>
              <a:t>,</a:t>
            </a:r>
            <a:r>
              <a:rPr sz="1800" spc="-105" dirty="0">
                <a:latin typeface="Arial"/>
                <a:cs typeface="Arial"/>
              </a:rPr>
              <a:t> </a:t>
            </a:r>
            <a:r>
              <a:rPr sz="1800" spc="-5" dirty="0">
                <a:latin typeface="Arial"/>
                <a:cs typeface="Arial"/>
              </a:rPr>
              <a:t>Ad</a:t>
            </a:r>
            <a:r>
              <a:rPr sz="1800" dirty="0">
                <a:latin typeface="Arial"/>
                <a:cs typeface="Arial"/>
              </a:rPr>
              <a:t>j</a:t>
            </a:r>
            <a:r>
              <a:rPr sz="1800" spc="-5" dirty="0">
                <a:latin typeface="Arial"/>
                <a:cs typeface="Arial"/>
              </a:rPr>
              <a:t>u</a:t>
            </a:r>
            <a:r>
              <a:rPr sz="1800" dirty="0">
                <a:latin typeface="Arial"/>
                <a:cs typeface="Arial"/>
              </a:rPr>
              <a:t>s</a:t>
            </a:r>
            <a:r>
              <a:rPr sz="1800" spc="-5" dirty="0">
                <a:latin typeface="Arial"/>
                <a:cs typeface="Arial"/>
              </a:rPr>
              <a:t>t</a:t>
            </a:r>
            <a:r>
              <a:rPr sz="1800" dirty="0">
                <a:latin typeface="Arial"/>
                <a:cs typeface="Arial"/>
              </a:rPr>
              <a:t>m</a:t>
            </a:r>
            <a:r>
              <a:rPr sz="1800" spc="-5" dirty="0">
                <a:latin typeface="Arial"/>
                <a:cs typeface="Arial"/>
              </a:rPr>
              <a:t>ent</a:t>
            </a:r>
            <a:r>
              <a:rPr sz="1800" dirty="0">
                <a:latin typeface="Arial"/>
                <a:cs typeface="Arial"/>
              </a:rPr>
              <a:t>s</a:t>
            </a:r>
            <a:endParaRPr sz="1800">
              <a:latin typeface="Arial"/>
              <a:cs typeface="Arial"/>
            </a:endParaRPr>
          </a:p>
          <a:p>
            <a:pPr marL="152400" indent="-139700">
              <a:lnSpc>
                <a:spcPts val="2135"/>
              </a:lnSpc>
              <a:buChar char="-"/>
              <a:tabLst>
                <a:tab pos="152400" algn="l"/>
              </a:tabLst>
            </a:pPr>
            <a:r>
              <a:rPr sz="1800" spc="-5" dirty="0">
                <a:latin typeface="Arial"/>
                <a:cs typeface="Arial"/>
              </a:rPr>
              <a:t>Kleidung</a:t>
            </a:r>
            <a:endParaRPr sz="1800">
              <a:latin typeface="Arial"/>
              <a:cs typeface="Arial"/>
            </a:endParaRPr>
          </a:p>
          <a:p>
            <a:pPr>
              <a:lnSpc>
                <a:spcPct val="100000"/>
              </a:lnSpc>
              <a:spcBef>
                <a:spcPts val="5"/>
              </a:spcBef>
            </a:pPr>
            <a:endParaRPr sz="1850">
              <a:latin typeface="Arial"/>
              <a:cs typeface="Arial"/>
            </a:endParaRPr>
          </a:p>
          <a:p>
            <a:pPr marL="12700">
              <a:lnSpc>
                <a:spcPct val="100000"/>
              </a:lnSpc>
              <a:spcBef>
                <a:spcPts val="5"/>
              </a:spcBef>
            </a:pPr>
            <a:r>
              <a:rPr sz="1800" b="1" i="1" dirty="0">
                <a:latin typeface="Arial-BoldItalicMT"/>
                <a:cs typeface="Arial-BoldItalicMT"/>
              </a:rPr>
              <a:t>Die</a:t>
            </a:r>
            <a:r>
              <a:rPr sz="1800" b="1" i="1" spc="-20" dirty="0">
                <a:latin typeface="Arial-BoldItalicMT"/>
                <a:cs typeface="Arial-BoldItalicMT"/>
              </a:rPr>
              <a:t> </a:t>
            </a:r>
            <a:r>
              <a:rPr sz="1800" b="1" i="1" spc="-5" dirty="0">
                <a:latin typeface="Arial-BoldItalicMT"/>
                <a:cs typeface="Arial-BoldItalicMT"/>
              </a:rPr>
              <a:t>Kraft</a:t>
            </a:r>
            <a:r>
              <a:rPr sz="1800" b="1" i="1" spc="-10" dirty="0">
                <a:latin typeface="Arial-BoldItalicMT"/>
                <a:cs typeface="Arial-BoldItalicMT"/>
              </a:rPr>
              <a:t> </a:t>
            </a:r>
            <a:r>
              <a:rPr sz="1800" b="1" i="1" spc="-5" dirty="0">
                <a:latin typeface="Arial-BoldItalicMT"/>
                <a:cs typeface="Arial-BoldItalicMT"/>
              </a:rPr>
              <a:t>der</a:t>
            </a:r>
            <a:r>
              <a:rPr sz="1800" b="1" i="1" spc="-15" dirty="0">
                <a:latin typeface="Arial-BoldItalicMT"/>
                <a:cs typeface="Arial-BoldItalicMT"/>
              </a:rPr>
              <a:t> </a:t>
            </a:r>
            <a:r>
              <a:rPr sz="1800" b="1" i="1" spc="-10" dirty="0">
                <a:latin typeface="Arial-BoldItalicMT"/>
                <a:cs typeface="Arial-BoldItalicMT"/>
              </a:rPr>
              <a:t>Worte:</a:t>
            </a:r>
            <a:endParaRPr sz="1800">
              <a:latin typeface="Arial-BoldItalicMT"/>
              <a:cs typeface="Arial-BoldItalicMT"/>
            </a:endParaRPr>
          </a:p>
          <a:p>
            <a:pPr>
              <a:lnSpc>
                <a:spcPct val="100000"/>
              </a:lnSpc>
              <a:spcBef>
                <a:spcPts val="40"/>
              </a:spcBef>
            </a:pPr>
            <a:endParaRPr sz="2000">
              <a:latin typeface="Arial-BoldItalicMT"/>
              <a:cs typeface="Arial-BoldItalicMT"/>
            </a:endParaRPr>
          </a:p>
          <a:p>
            <a:pPr marL="298450" marR="453390" indent="-285750">
              <a:lnSpc>
                <a:spcPts val="2110"/>
              </a:lnSpc>
              <a:buFont typeface="Arial"/>
              <a:buChar char="•"/>
              <a:tabLst>
                <a:tab pos="297815" algn="l"/>
                <a:tab pos="298450" algn="l"/>
              </a:tabLst>
            </a:pPr>
            <a:r>
              <a:rPr sz="1800" i="1" spc="-5" dirty="0">
                <a:latin typeface="Arial"/>
                <a:cs typeface="Arial"/>
              </a:rPr>
              <a:t>die Worte die man wählt</a:t>
            </a:r>
            <a:r>
              <a:rPr sz="1800" spc="-5" dirty="0">
                <a:latin typeface="Arial"/>
                <a:cs typeface="Arial"/>
              </a:rPr>
              <a:t>, der </a:t>
            </a:r>
            <a:r>
              <a:rPr sz="1800" spc="-30" dirty="0">
                <a:latin typeface="Arial"/>
                <a:cs typeface="Arial"/>
              </a:rPr>
              <a:t>Tonfall, </a:t>
            </a:r>
            <a:r>
              <a:rPr sz="1800" spc="-5" dirty="0">
                <a:latin typeface="Arial"/>
                <a:cs typeface="Arial"/>
              </a:rPr>
              <a:t>die Art </a:t>
            </a:r>
            <a:r>
              <a:rPr sz="1800" dirty="0">
                <a:latin typeface="Arial"/>
                <a:cs typeface="Arial"/>
              </a:rPr>
              <a:t>wie sie </a:t>
            </a:r>
            <a:r>
              <a:rPr sz="1800" spc="-5" dirty="0">
                <a:latin typeface="Arial"/>
                <a:cs typeface="Arial"/>
              </a:rPr>
              <a:t>gesprochen werden sind wichtige </a:t>
            </a:r>
            <a:r>
              <a:rPr sz="1800" spc="-490" dirty="0">
                <a:latin typeface="Arial"/>
                <a:cs typeface="Arial"/>
              </a:rPr>
              <a:t> </a:t>
            </a:r>
            <a:r>
              <a:rPr sz="1800" spc="-5" dirty="0">
                <a:latin typeface="Arial"/>
                <a:cs typeface="Arial"/>
              </a:rPr>
              <a:t>Kommunikationsmittel</a:t>
            </a:r>
            <a:endParaRPr sz="1800">
              <a:latin typeface="Arial"/>
              <a:cs typeface="Arial"/>
            </a:endParaRPr>
          </a:p>
          <a:p>
            <a:pPr>
              <a:lnSpc>
                <a:spcPct val="100000"/>
              </a:lnSpc>
              <a:spcBef>
                <a:spcPts val="30"/>
              </a:spcBef>
              <a:buFont typeface="Arial"/>
              <a:buChar char="•"/>
            </a:pPr>
            <a:endParaRPr sz="1750">
              <a:latin typeface="Arial"/>
              <a:cs typeface="Arial"/>
            </a:endParaRPr>
          </a:p>
          <a:p>
            <a:pPr marL="298450" marR="144780" indent="-285750" algn="just">
              <a:lnSpc>
                <a:spcPct val="101699"/>
              </a:lnSpc>
              <a:buChar char="•"/>
              <a:tabLst>
                <a:tab pos="298450" algn="l"/>
              </a:tabLst>
            </a:pPr>
            <a:r>
              <a:rPr sz="1800" spc="-5" dirty="0">
                <a:latin typeface="Arial"/>
                <a:cs typeface="Arial"/>
              </a:rPr>
              <a:t>Wichtig: </a:t>
            </a:r>
            <a:r>
              <a:rPr sz="1800" spc="-10" dirty="0">
                <a:latin typeface="Arial"/>
                <a:cs typeface="Arial"/>
              </a:rPr>
              <a:t>Worte </a:t>
            </a:r>
            <a:r>
              <a:rPr sz="1800" dirty="0">
                <a:latin typeface="Arial"/>
                <a:cs typeface="Arial"/>
              </a:rPr>
              <a:t>mit </a:t>
            </a:r>
            <a:r>
              <a:rPr sz="1800" spc="-5" dirty="0">
                <a:latin typeface="Arial"/>
                <a:cs typeface="Arial"/>
              </a:rPr>
              <a:t>normalerweise neutraler Bedeutung könen </a:t>
            </a:r>
            <a:r>
              <a:rPr sz="1800" dirty="0">
                <a:latin typeface="Arial"/>
                <a:cs typeface="Arial"/>
              </a:rPr>
              <a:t>zu </a:t>
            </a:r>
            <a:r>
              <a:rPr sz="1800" spc="-5" dirty="0">
                <a:latin typeface="Arial"/>
                <a:cs typeface="Arial"/>
              </a:rPr>
              <a:t>ungeahnter Bedeutung </a:t>
            </a:r>
            <a:r>
              <a:rPr sz="1800" spc="-490" dirty="0">
                <a:latin typeface="Arial"/>
                <a:cs typeface="Arial"/>
              </a:rPr>
              <a:t> </a:t>
            </a:r>
            <a:r>
              <a:rPr sz="1800" spc="-5" dirty="0">
                <a:latin typeface="Arial"/>
                <a:cs typeface="Arial"/>
              </a:rPr>
              <a:t>anschwellen wenn </a:t>
            </a:r>
            <a:r>
              <a:rPr sz="1800" dirty="0">
                <a:latin typeface="Arial"/>
                <a:cs typeface="Arial"/>
              </a:rPr>
              <a:t>sie </a:t>
            </a:r>
            <a:r>
              <a:rPr sz="1800" spc="-5" dirty="0">
                <a:latin typeface="Arial"/>
                <a:cs typeface="Arial"/>
              </a:rPr>
              <a:t>von einer Art „Autorität“ bzw von jemand </a:t>
            </a:r>
            <a:r>
              <a:rPr sz="1800" dirty="0">
                <a:latin typeface="Arial"/>
                <a:cs typeface="Arial"/>
              </a:rPr>
              <a:t>in </a:t>
            </a:r>
            <a:r>
              <a:rPr sz="1800" spc="-5" dirty="0">
                <a:latin typeface="Arial"/>
                <a:cs typeface="Arial"/>
              </a:rPr>
              <a:t>einer „wichtigen“ Rolle </a:t>
            </a:r>
            <a:r>
              <a:rPr sz="1800" spc="-490" dirty="0">
                <a:latin typeface="Arial"/>
                <a:cs typeface="Arial"/>
              </a:rPr>
              <a:t> </a:t>
            </a:r>
            <a:r>
              <a:rPr sz="1800" spc="-5" dirty="0">
                <a:latin typeface="Arial"/>
                <a:cs typeface="Arial"/>
              </a:rPr>
              <a:t>gesprochen</a:t>
            </a:r>
            <a:r>
              <a:rPr sz="1800" spc="-10" dirty="0">
                <a:latin typeface="Arial"/>
                <a:cs typeface="Arial"/>
              </a:rPr>
              <a:t> </a:t>
            </a:r>
            <a:r>
              <a:rPr sz="1800" spc="-5" dirty="0">
                <a:latin typeface="Arial"/>
                <a:cs typeface="Arial"/>
              </a:rPr>
              <a:t>werden.</a:t>
            </a:r>
            <a:endParaRPr sz="1800">
              <a:latin typeface="Arial"/>
              <a:cs typeface="Arial"/>
            </a:endParaRPr>
          </a:p>
          <a:p>
            <a:pPr>
              <a:lnSpc>
                <a:spcPct val="100000"/>
              </a:lnSpc>
              <a:spcBef>
                <a:spcPts val="5"/>
              </a:spcBef>
              <a:buFont typeface="Arial"/>
              <a:buChar char="•"/>
            </a:pPr>
            <a:endParaRPr sz="1950">
              <a:latin typeface="Arial"/>
              <a:cs typeface="Arial"/>
            </a:endParaRPr>
          </a:p>
          <a:p>
            <a:pPr marL="298450" marR="5080" indent="-285750">
              <a:lnSpc>
                <a:spcPts val="2110"/>
              </a:lnSpc>
              <a:buChar char="•"/>
              <a:tabLst>
                <a:tab pos="297815" algn="l"/>
                <a:tab pos="298450" algn="l"/>
              </a:tabLst>
            </a:pPr>
            <a:r>
              <a:rPr sz="1800" dirty="0">
                <a:latin typeface="Arial"/>
                <a:cs typeface="Arial"/>
              </a:rPr>
              <a:t>Die </a:t>
            </a:r>
            <a:r>
              <a:rPr sz="1800" spc="-5" dirty="0">
                <a:latin typeface="Arial"/>
                <a:cs typeface="Arial"/>
              </a:rPr>
              <a:t>Sprache als Lehrer sollte sollte die Art von gesunder Beziehung reflektieren, die </a:t>
            </a:r>
            <a:r>
              <a:rPr sz="1800" dirty="0">
                <a:latin typeface="Arial"/>
                <a:cs typeface="Arial"/>
              </a:rPr>
              <a:t>wir in </a:t>
            </a:r>
            <a:r>
              <a:rPr sz="1800" spc="-490" dirty="0">
                <a:latin typeface="Arial"/>
                <a:cs typeface="Arial"/>
              </a:rPr>
              <a:t> </a:t>
            </a:r>
            <a:r>
              <a:rPr sz="1800" spc="-5" dirty="0">
                <a:latin typeface="Arial"/>
                <a:cs typeface="Arial"/>
              </a:rPr>
              <a:t>unseren</a:t>
            </a:r>
            <a:r>
              <a:rPr sz="1800" spc="-10" dirty="0">
                <a:latin typeface="Arial"/>
                <a:cs typeface="Arial"/>
              </a:rPr>
              <a:t> </a:t>
            </a:r>
            <a:r>
              <a:rPr sz="1800" spc="-5" dirty="0">
                <a:latin typeface="Arial"/>
                <a:cs typeface="Arial"/>
              </a:rPr>
              <a:t>Schülern erwecken wollen.</a:t>
            </a:r>
            <a:endParaRPr sz="1800">
              <a:latin typeface="Arial"/>
              <a:cs typeface="Arial"/>
            </a:endParaRPr>
          </a:p>
          <a:p>
            <a:pPr>
              <a:lnSpc>
                <a:spcPct val="100000"/>
              </a:lnSpc>
              <a:spcBef>
                <a:spcPts val="45"/>
              </a:spcBef>
              <a:buFont typeface="Arial"/>
              <a:buChar char="•"/>
            </a:pPr>
            <a:endParaRPr sz="1850">
              <a:latin typeface="Arial"/>
              <a:cs typeface="Arial"/>
            </a:endParaRPr>
          </a:p>
          <a:p>
            <a:pPr marL="298450" indent="-285750">
              <a:lnSpc>
                <a:spcPct val="100000"/>
              </a:lnSpc>
              <a:buChar char="•"/>
              <a:tabLst>
                <a:tab pos="297815" algn="l"/>
                <a:tab pos="298450" algn="l"/>
              </a:tabLst>
            </a:pPr>
            <a:r>
              <a:rPr sz="1800" spc="-5" dirty="0">
                <a:latin typeface="Arial"/>
                <a:cs typeface="Arial"/>
              </a:rPr>
              <a:t>Sprache</a:t>
            </a:r>
            <a:r>
              <a:rPr sz="1800" dirty="0">
                <a:latin typeface="Arial"/>
                <a:cs typeface="Arial"/>
              </a:rPr>
              <a:t> </a:t>
            </a:r>
            <a:r>
              <a:rPr sz="1800" spc="-5" dirty="0">
                <a:latin typeface="Arial"/>
                <a:cs typeface="Arial"/>
              </a:rPr>
              <a:t>kann</a:t>
            </a:r>
            <a:r>
              <a:rPr sz="1800" dirty="0">
                <a:latin typeface="Arial"/>
                <a:cs typeface="Arial"/>
              </a:rPr>
              <a:t> </a:t>
            </a:r>
            <a:r>
              <a:rPr sz="1800" spc="-5" dirty="0">
                <a:latin typeface="Arial"/>
                <a:cs typeface="Arial"/>
              </a:rPr>
              <a:t>verbinden</a:t>
            </a:r>
            <a:r>
              <a:rPr sz="1800" dirty="0">
                <a:latin typeface="Arial"/>
                <a:cs typeface="Arial"/>
              </a:rPr>
              <a:t> </a:t>
            </a:r>
            <a:r>
              <a:rPr sz="1800" spc="-5" dirty="0">
                <a:latin typeface="Arial"/>
                <a:cs typeface="Arial"/>
              </a:rPr>
              <a:t>oder</a:t>
            </a:r>
            <a:r>
              <a:rPr sz="1800" spc="10" dirty="0">
                <a:latin typeface="Arial"/>
                <a:cs typeface="Arial"/>
              </a:rPr>
              <a:t> </a:t>
            </a:r>
            <a:r>
              <a:rPr sz="1800" spc="-5" dirty="0">
                <a:latin typeface="Arial"/>
                <a:cs typeface="Arial"/>
              </a:rPr>
              <a:t>subtil</a:t>
            </a:r>
            <a:r>
              <a:rPr sz="1800" spc="-30" dirty="0">
                <a:latin typeface="Arial"/>
                <a:cs typeface="Arial"/>
              </a:rPr>
              <a:t> </a:t>
            </a:r>
            <a:r>
              <a:rPr sz="1800" spc="-15" dirty="0">
                <a:latin typeface="Arial"/>
                <a:cs typeface="Arial"/>
              </a:rPr>
              <a:t>Trennung</a:t>
            </a:r>
            <a:r>
              <a:rPr sz="1800" dirty="0">
                <a:latin typeface="Arial"/>
                <a:cs typeface="Arial"/>
              </a:rPr>
              <a:t> </a:t>
            </a:r>
            <a:r>
              <a:rPr sz="1800" spc="-5" dirty="0">
                <a:latin typeface="Arial"/>
                <a:cs typeface="Arial"/>
              </a:rPr>
              <a:t>oder</a:t>
            </a:r>
            <a:r>
              <a:rPr sz="1800" spc="10" dirty="0">
                <a:latin typeface="Arial"/>
                <a:cs typeface="Arial"/>
              </a:rPr>
              <a:t> </a:t>
            </a:r>
            <a:r>
              <a:rPr sz="1800" spc="-5" dirty="0">
                <a:latin typeface="Arial"/>
                <a:cs typeface="Arial"/>
              </a:rPr>
              <a:t>Dissoziation</a:t>
            </a:r>
            <a:r>
              <a:rPr sz="1800" dirty="0">
                <a:latin typeface="Arial"/>
                <a:cs typeface="Arial"/>
              </a:rPr>
              <a:t> </a:t>
            </a:r>
            <a:r>
              <a:rPr sz="1800" spc="-10" dirty="0">
                <a:latin typeface="Arial"/>
                <a:cs typeface="Arial"/>
              </a:rPr>
              <a:t>schaffen</a:t>
            </a:r>
            <a:endParaRPr sz="180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32180" y="932179"/>
            <a:ext cx="10421620" cy="4775666"/>
          </a:xfrm>
          <a:prstGeom prst="rect">
            <a:avLst/>
          </a:prstGeom>
        </p:spPr>
        <p:txBody>
          <a:bodyPr vert="horz" wrap="square" lIns="0" tIns="12700" rIns="0" bIns="0" rtlCol="0">
            <a:spAutoFit/>
          </a:bodyPr>
          <a:lstStyle/>
          <a:p>
            <a:pPr marL="12700">
              <a:lnSpc>
                <a:spcPct val="100000"/>
              </a:lnSpc>
              <a:spcBef>
                <a:spcPts val="100"/>
              </a:spcBef>
            </a:pPr>
            <a:r>
              <a:rPr sz="1800" b="1" spc="-10" dirty="0">
                <a:latin typeface="Arial"/>
                <a:cs typeface="Arial"/>
              </a:rPr>
              <a:t>Weitere</a:t>
            </a:r>
            <a:r>
              <a:rPr sz="1800" b="1" spc="-20" dirty="0">
                <a:latin typeface="Arial"/>
                <a:cs typeface="Arial"/>
              </a:rPr>
              <a:t> </a:t>
            </a:r>
            <a:r>
              <a:rPr sz="1800" b="1" spc="-5" dirty="0">
                <a:latin typeface="Arial"/>
                <a:cs typeface="Arial"/>
              </a:rPr>
              <a:t>Faktoren</a:t>
            </a:r>
            <a:r>
              <a:rPr sz="1800" b="1" spc="-10" dirty="0">
                <a:latin typeface="Arial"/>
                <a:cs typeface="Arial"/>
              </a:rPr>
              <a:t> </a:t>
            </a:r>
            <a:r>
              <a:rPr sz="1800" b="1" spc="-5" dirty="0">
                <a:latin typeface="Arial"/>
                <a:cs typeface="Arial"/>
              </a:rPr>
              <a:t>der</a:t>
            </a:r>
            <a:r>
              <a:rPr sz="1800" b="1" spc="-15" dirty="0">
                <a:latin typeface="Arial"/>
                <a:cs typeface="Arial"/>
              </a:rPr>
              <a:t> </a:t>
            </a:r>
            <a:r>
              <a:rPr sz="1800" b="1" spc="-5" dirty="0">
                <a:latin typeface="Arial"/>
                <a:cs typeface="Arial"/>
              </a:rPr>
              <a:t>Sprache:</a:t>
            </a:r>
            <a:endParaRPr sz="1800" dirty="0">
              <a:latin typeface="Arial"/>
              <a:cs typeface="Arial"/>
            </a:endParaRPr>
          </a:p>
          <a:p>
            <a:pPr>
              <a:lnSpc>
                <a:spcPct val="100000"/>
              </a:lnSpc>
              <a:spcBef>
                <a:spcPts val="5"/>
              </a:spcBef>
            </a:pPr>
            <a:endParaRPr sz="1950" dirty="0">
              <a:latin typeface="Arial"/>
              <a:cs typeface="Arial"/>
            </a:endParaRPr>
          </a:p>
          <a:p>
            <a:pPr marL="298450" marR="424180" indent="-285750">
              <a:lnSpc>
                <a:spcPts val="2110"/>
              </a:lnSpc>
              <a:buChar char="•"/>
              <a:tabLst>
                <a:tab pos="297815" algn="l"/>
                <a:tab pos="298450" algn="l"/>
              </a:tabLst>
            </a:pPr>
            <a:r>
              <a:rPr sz="1800" dirty="0">
                <a:latin typeface="Arial"/>
                <a:cs typeface="Arial"/>
              </a:rPr>
              <a:t>Die </a:t>
            </a:r>
            <a:r>
              <a:rPr sz="1800" spc="-5" dirty="0">
                <a:latin typeface="Arial"/>
                <a:cs typeface="Arial"/>
              </a:rPr>
              <a:t>Stimme</a:t>
            </a:r>
            <a:r>
              <a:rPr sz="1800" dirty="0">
                <a:latin typeface="Arial"/>
                <a:cs typeface="Arial"/>
              </a:rPr>
              <a:t> </a:t>
            </a:r>
            <a:r>
              <a:rPr sz="1800" spc="-5" dirty="0">
                <a:latin typeface="Arial"/>
                <a:cs typeface="Arial"/>
              </a:rPr>
              <a:t>sollte</a:t>
            </a:r>
            <a:r>
              <a:rPr sz="1800" dirty="0">
                <a:latin typeface="Arial"/>
                <a:cs typeface="Arial"/>
              </a:rPr>
              <a:t> </a:t>
            </a:r>
            <a:r>
              <a:rPr sz="1800" spc="-5" dirty="0">
                <a:latin typeface="Arial"/>
                <a:cs typeface="Arial"/>
              </a:rPr>
              <a:t>die</a:t>
            </a:r>
            <a:r>
              <a:rPr sz="1800" dirty="0">
                <a:latin typeface="Arial"/>
                <a:cs typeface="Arial"/>
              </a:rPr>
              <a:t> </a:t>
            </a:r>
            <a:r>
              <a:rPr sz="1800" spc="-5" dirty="0">
                <a:latin typeface="Arial"/>
                <a:cs typeface="Arial"/>
              </a:rPr>
              <a:t>unterschiedlichen</a:t>
            </a:r>
            <a:r>
              <a:rPr sz="1800" dirty="0">
                <a:latin typeface="Arial"/>
                <a:cs typeface="Arial"/>
              </a:rPr>
              <a:t> </a:t>
            </a:r>
            <a:r>
              <a:rPr sz="1800" spc="-5" dirty="0">
                <a:latin typeface="Arial"/>
                <a:cs typeface="Arial"/>
              </a:rPr>
              <a:t>Intensitäten</a:t>
            </a:r>
            <a:r>
              <a:rPr sz="1800" dirty="0">
                <a:latin typeface="Arial"/>
                <a:cs typeface="Arial"/>
              </a:rPr>
              <a:t> in</a:t>
            </a:r>
            <a:r>
              <a:rPr sz="1800" spc="5" dirty="0">
                <a:latin typeface="Arial"/>
                <a:cs typeface="Arial"/>
              </a:rPr>
              <a:t> </a:t>
            </a:r>
            <a:r>
              <a:rPr sz="1800" spc="-5" dirty="0">
                <a:latin typeface="Arial"/>
                <a:cs typeface="Arial"/>
              </a:rPr>
              <a:t>einer</a:t>
            </a:r>
            <a:r>
              <a:rPr sz="1800" spc="5" dirty="0">
                <a:latin typeface="Arial"/>
                <a:cs typeface="Arial"/>
              </a:rPr>
              <a:t> </a:t>
            </a:r>
            <a:r>
              <a:rPr sz="1800" spc="-5" dirty="0">
                <a:latin typeface="Arial"/>
                <a:cs typeface="Arial"/>
              </a:rPr>
              <a:t>Stunde</a:t>
            </a:r>
            <a:r>
              <a:rPr sz="1800" dirty="0">
                <a:latin typeface="Arial"/>
                <a:cs typeface="Arial"/>
              </a:rPr>
              <a:t> </a:t>
            </a:r>
            <a:r>
              <a:rPr sz="1800" spc="-5" dirty="0">
                <a:latin typeface="Arial"/>
                <a:cs typeface="Arial"/>
              </a:rPr>
              <a:t>widerspiegeln</a:t>
            </a:r>
            <a:r>
              <a:rPr sz="1800" dirty="0">
                <a:latin typeface="Arial"/>
                <a:cs typeface="Arial"/>
              </a:rPr>
              <a:t> </a:t>
            </a:r>
            <a:r>
              <a:rPr sz="1800" spc="-5" dirty="0">
                <a:latin typeface="Arial"/>
                <a:cs typeface="Arial"/>
              </a:rPr>
              <a:t>und </a:t>
            </a:r>
            <a:r>
              <a:rPr sz="1800" spc="-484" dirty="0">
                <a:latin typeface="Arial"/>
                <a:cs typeface="Arial"/>
              </a:rPr>
              <a:t> </a:t>
            </a:r>
            <a:r>
              <a:rPr sz="1800" spc="-5" dirty="0">
                <a:latin typeface="Arial"/>
                <a:cs typeface="Arial"/>
              </a:rPr>
              <a:t>unterstützend wirken, z.b. entspannte Stunde, entspannte Stimme…</a:t>
            </a:r>
            <a:endParaRPr sz="1800" dirty="0">
              <a:latin typeface="Arial"/>
              <a:cs typeface="Arial"/>
            </a:endParaRPr>
          </a:p>
          <a:p>
            <a:pPr>
              <a:lnSpc>
                <a:spcPct val="100000"/>
              </a:lnSpc>
              <a:spcBef>
                <a:spcPts val="45"/>
              </a:spcBef>
              <a:buFont typeface="Arial"/>
              <a:buChar char="•"/>
            </a:pPr>
            <a:endParaRPr sz="1850" dirty="0">
              <a:latin typeface="Arial"/>
              <a:cs typeface="Arial"/>
            </a:endParaRPr>
          </a:p>
          <a:p>
            <a:pPr marL="298450" indent="-285750">
              <a:lnSpc>
                <a:spcPct val="100000"/>
              </a:lnSpc>
              <a:buChar char="•"/>
              <a:tabLst>
                <a:tab pos="297815" algn="l"/>
                <a:tab pos="298450" algn="l"/>
              </a:tabLst>
            </a:pPr>
            <a:r>
              <a:rPr sz="1800" spc="-5" dirty="0">
                <a:latin typeface="Arial"/>
                <a:cs typeface="Arial"/>
              </a:rPr>
              <a:t>Kein</a:t>
            </a:r>
            <a:r>
              <a:rPr sz="1800" spc="-20" dirty="0">
                <a:latin typeface="Arial"/>
                <a:cs typeface="Arial"/>
              </a:rPr>
              <a:t> </a:t>
            </a:r>
            <a:r>
              <a:rPr sz="1800" spc="-5" dirty="0">
                <a:latin typeface="Arial"/>
                <a:cs typeface="Arial"/>
              </a:rPr>
              <a:t>“SingSang”</a:t>
            </a:r>
            <a:r>
              <a:rPr sz="1800" spc="-10" dirty="0">
                <a:latin typeface="Arial"/>
                <a:cs typeface="Arial"/>
              </a:rPr>
              <a:t> </a:t>
            </a:r>
            <a:r>
              <a:rPr sz="1800" spc="-5" dirty="0">
                <a:latin typeface="Arial"/>
                <a:cs typeface="Arial"/>
              </a:rPr>
              <a:t>bzw</a:t>
            </a:r>
            <a:r>
              <a:rPr sz="1800" spc="-15" dirty="0">
                <a:latin typeface="Arial"/>
                <a:cs typeface="Arial"/>
              </a:rPr>
              <a:t> </a:t>
            </a:r>
            <a:r>
              <a:rPr sz="1800" spc="-5" dirty="0">
                <a:latin typeface="Arial"/>
                <a:cs typeface="Arial"/>
              </a:rPr>
              <a:t>Monotonie</a:t>
            </a:r>
            <a:endParaRPr sz="1800" dirty="0">
              <a:latin typeface="Arial"/>
              <a:cs typeface="Arial"/>
            </a:endParaRPr>
          </a:p>
          <a:p>
            <a:pPr>
              <a:lnSpc>
                <a:spcPct val="100000"/>
              </a:lnSpc>
              <a:spcBef>
                <a:spcPts val="5"/>
              </a:spcBef>
              <a:buFont typeface="Arial"/>
              <a:buChar char="•"/>
            </a:pPr>
            <a:endParaRPr sz="1950" dirty="0">
              <a:latin typeface="Arial"/>
              <a:cs typeface="Arial"/>
            </a:endParaRPr>
          </a:p>
          <a:p>
            <a:pPr marL="298450" marR="580390" indent="-285750">
              <a:lnSpc>
                <a:spcPts val="2110"/>
              </a:lnSpc>
              <a:buChar char="•"/>
              <a:tabLst>
                <a:tab pos="297815" algn="l"/>
                <a:tab pos="298450" algn="l"/>
              </a:tabLst>
            </a:pPr>
            <a:r>
              <a:rPr sz="1800" spc="-25" dirty="0">
                <a:latin typeface="Arial"/>
                <a:cs typeface="Arial"/>
              </a:rPr>
              <a:t>Klar,</a:t>
            </a:r>
            <a:r>
              <a:rPr sz="1800" dirty="0">
                <a:latin typeface="Arial"/>
                <a:cs typeface="Arial"/>
              </a:rPr>
              <a:t> </a:t>
            </a:r>
            <a:r>
              <a:rPr sz="1800" spc="-5" dirty="0">
                <a:latin typeface="Arial"/>
                <a:cs typeface="Arial"/>
              </a:rPr>
              <a:t>direkt,</a:t>
            </a:r>
            <a:r>
              <a:rPr sz="1800" dirty="0">
                <a:latin typeface="Arial"/>
                <a:cs typeface="Arial"/>
              </a:rPr>
              <a:t> </a:t>
            </a:r>
            <a:r>
              <a:rPr sz="1800" spc="-5" dirty="0">
                <a:latin typeface="Arial"/>
                <a:cs typeface="Arial"/>
              </a:rPr>
              <a:t>einfach,</a:t>
            </a:r>
            <a:r>
              <a:rPr sz="1800" dirty="0">
                <a:latin typeface="Arial"/>
                <a:cs typeface="Arial"/>
              </a:rPr>
              <a:t> </a:t>
            </a:r>
            <a:r>
              <a:rPr sz="1800" spc="-5" dirty="0">
                <a:latin typeface="Arial"/>
                <a:cs typeface="Arial"/>
              </a:rPr>
              <a:t>nur</a:t>
            </a:r>
            <a:r>
              <a:rPr sz="1800" spc="5" dirty="0">
                <a:latin typeface="Arial"/>
                <a:cs typeface="Arial"/>
              </a:rPr>
              <a:t> </a:t>
            </a:r>
            <a:r>
              <a:rPr sz="1800" spc="-5" dirty="0">
                <a:latin typeface="Arial"/>
                <a:cs typeface="Arial"/>
              </a:rPr>
              <a:t>das</a:t>
            </a:r>
            <a:r>
              <a:rPr sz="1800" spc="5" dirty="0">
                <a:latin typeface="Arial"/>
                <a:cs typeface="Arial"/>
              </a:rPr>
              <a:t> </a:t>
            </a:r>
            <a:r>
              <a:rPr sz="1800" spc="-5" dirty="0">
                <a:latin typeface="Arial"/>
                <a:cs typeface="Arial"/>
              </a:rPr>
              <a:t>nötigste,</a:t>
            </a:r>
            <a:r>
              <a:rPr sz="1800" dirty="0">
                <a:latin typeface="Arial"/>
                <a:cs typeface="Arial"/>
              </a:rPr>
              <a:t> </a:t>
            </a:r>
            <a:r>
              <a:rPr sz="1800" spc="-5" dirty="0">
                <a:latin typeface="Arial"/>
                <a:cs typeface="Arial"/>
              </a:rPr>
              <a:t>keine</a:t>
            </a:r>
            <a:r>
              <a:rPr sz="1800" dirty="0">
                <a:latin typeface="Arial"/>
                <a:cs typeface="Arial"/>
              </a:rPr>
              <a:t> </a:t>
            </a:r>
            <a:r>
              <a:rPr sz="1800" spc="-5" dirty="0">
                <a:latin typeface="Arial"/>
                <a:cs typeface="Arial"/>
              </a:rPr>
              <a:t>esoterischen</a:t>
            </a:r>
            <a:r>
              <a:rPr sz="1800" dirty="0">
                <a:latin typeface="Arial"/>
                <a:cs typeface="Arial"/>
              </a:rPr>
              <a:t> </a:t>
            </a:r>
            <a:r>
              <a:rPr sz="1800" spc="-10" dirty="0">
                <a:latin typeface="Arial"/>
                <a:cs typeface="Arial"/>
              </a:rPr>
              <a:t>Begriffe</a:t>
            </a:r>
            <a:r>
              <a:rPr sz="1800" dirty="0">
                <a:latin typeface="Arial"/>
                <a:cs typeface="Arial"/>
              </a:rPr>
              <a:t> </a:t>
            </a:r>
            <a:r>
              <a:rPr sz="1800" spc="-5" dirty="0">
                <a:latin typeface="Arial"/>
                <a:cs typeface="Arial"/>
              </a:rPr>
              <a:t>oder</a:t>
            </a:r>
            <a:r>
              <a:rPr sz="1800" spc="10" dirty="0">
                <a:latin typeface="Arial"/>
                <a:cs typeface="Arial"/>
              </a:rPr>
              <a:t> </a:t>
            </a:r>
            <a:r>
              <a:rPr sz="1800" dirty="0">
                <a:latin typeface="Arial"/>
                <a:cs typeface="Arial"/>
              </a:rPr>
              <a:t>zu </a:t>
            </a:r>
            <a:r>
              <a:rPr sz="1800" spc="-5" dirty="0">
                <a:latin typeface="Arial"/>
                <a:cs typeface="Arial"/>
              </a:rPr>
              <a:t>blumig</a:t>
            </a:r>
            <a:r>
              <a:rPr sz="1800" dirty="0">
                <a:latin typeface="Arial"/>
                <a:cs typeface="Arial"/>
              </a:rPr>
              <a:t> </a:t>
            </a:r>
            <a:r>
              <a:rPr sz="1800" spc="-5" dirty="0">
                <a:latin typeface="Arial"/>
                <a:cs typeface="Arial"/>
              </a:rPr>
              <a:t>und </a:t>
            </a:r>
            <a:r>
              <a:rPr sz="1800" spc="-484" dirty="0">
                <a:latin typeface="Arial"/>
                <a:cs typeface="Arial"/>
              </a:rPr>
              <a:t> </a:t>
            </a:r>
            <a:r>
              <a:rPr sz="1800" spc="-5" dirty="0">
                <a:latin typeface="Arial"/>
                <a:cs typeface="Arial"/>
              </a:rPr>
              <a:t>ausufernd</a:t>
            </a:r>
            <a:endParaRPr sz="1800" dirty="0">
              <a:latin typeface="Arial"/>
              <a:cs typeface="Arial"/>
            </a:endParaRPr>
          </a:p>
          <a:p>
            <a:pPr>
              <a:lnSpc>
                <a:spcPct val="100000"/>
              </a:lnSpc>
              <a:spcBef>
                <a:spcPts val="45"/>
              </a:spcBef>
              <a:buFont typeface="Arial"/>
              <a:buChar char="•"/>
            </a:pPr>
            <a:endParaRPr sz="1850" dirty="0">
              <a:latin typeface="Arial"/>
              <a:cs typeface="Arial"/>
            </a:endParaRPr>
          </a:p>
          <a:p>
            <a:pPr marL="298450" indent="-285750">
              <a:lnSpc>
                <a:spcPct val="100000"/>
              </a:lnSpc>
              <a:buChar char="•"/>
              <a:tabLst>
                <a:tab pos="297815" algn="l"/>
                <a:tab pos="298450" algn="l"/>
              </a:tabLst>
            </a:pPr>
            <a:r>
              <a:rPr sz="1800" spc="-5" dirty="0">
                <a:latin typeface="Arial"/>
                <a:cs typeface="Arial"/>
              </a:rPr>
              <a:t>Nur das wichtigste, dann detailierter wenn</a:t>
            </a:r>
            <a:r>
              <a:rPr sz="1800" dirty="0">
                <a:latin typeface="Arial"/>
                <a:cs typeface="Arial"/>
              </a:rPr>
              <a:t> </a:t>
            </a:r>
            <a:r>
              <a:rPr sz="1800" spc="-5" dirty="0">
                <a:latin typeface="Arial"/>
                <a:cs typeface="Arial"/>
              </a:rPr>
              <a:t>nötig</a:t>
            </a:r>
            <a:endParaRPr sz="1800" dirty="0">
              <a:latin typeface="Arial"/>
              <a:cs typeface="Arial"/>
            </a:endParaRPr>
          </a:p>
          <a:p>
            <a:pPr>
              <a:lnSpc>
                <a:spcPct val="100000"/>
              </a:lnSpc>
              <a:spcBef>
                <a:spcPts val="5"/>
              </a:spcBef>
              <a:buFont typeface="Arial"/>
              <a:buChar char="•"/>
            </a:pPr>
            <a:endParaRPr sz="1850" dirty="0">
              <a:latin typeface="Arial"/>
              <a:cs typeface="Arial"/>
            </a:endParaRPr>
          </a:p>
          <a:p>
            <a:pPr marL="298450" indent="-285750">
              <a:lnSpc>
                <a:spcPct val="100000"/>
              </a:lnSpc>
              <a:spcBef>
                <a:spcPts val="5"/>
              </a:spcBef>
              <a:buChar char="•"/>
              <a:tabLst>
                <a:tab pos="297815" algn="l"/>
                <a:tab pos="298450" algn="l"/>
              </a:tabLst>
            </a:pPr>
            <a:r>
              <a:rPr sz="1800" spc="-5" dirty="0">
                <a:latin typeface="Arial"/>
                <a:cs typeface="Arial"/>
              </a:rPr>
              <a:t>Keine</a:t>
            </a:r>
            <a:r>
              <a:rPr sz="1800" spc="-10" dirty="0">
                <a:latin typeface="Arial"/>
                <a:cs typeface="Arial"/>
              </a:rPr>
              <a:t> </a:t>
            </a:r>
            <a:r>
              <a:rPr sz="1800" spc="-5" dirty="0">
                <a:latin typeface="Arial"/>
                <a:cs typeface="Arial"/>
              </a:rPr>
              <a:t>Kraftausdrücke</a:t>
            </a:r>
            <a:r>
              <a:rPr sz="1800" spc="-10" dirty="0">
                <a:latin typeface="Arial"/>
                <a:cs typeface="Arial"/>
              </a:rPr>
              <a:t> </a:t>
            </a:r>
            <a:r>
              <a:rPr sz="1800" spc="-5" dirty="0">
                <a:latin typeface="Arial"/>
                <a:cs typeface="Arial"/>
              </a:rPr>
              <a:t>oder</a:t>
            </a:r>
            <a:r>
              <a:rPr sz="1800" spc="-105" dirty="0">
                <a:latin typeface="Arial"/>
                <a:cs typeface="Arial"/>
              </a:rPr>
              <a:t> </a:t>
            </a:r>
            <a:r>
              <a:rPr sz="1800" spc="-5" dirty="0">
                <a:latin typeface="Arial"/>
                <a:cs typeface="Arial"/>
              </a:rPr>
              <a:t>Alltagssprache</a:t>
            </a:r>
            <a:endParaRPr sz="1800" dirty="0">
              <a:latin typeface="Arial"/>
              <a:cs typeface="Arial"/>
            </a:endParaRPr>
          </a:p>
          <a:p>
            <a:pPr>
              <a:lnSpc>
                <a:spcPct val="100000"/>
              </a:lnSpc>
              <a:spcBef>
                <a:spcPts val="5"/>
              </a:spcBef>
              <a:buFont typeface="Arial"/>
              <a:buChar char="•"/>
            </a:pPr>
            <a:endParaRPr sz="1850" dirty="0">
              <a:latin typeface="Arial"/>
              <a:cs typeface="Arial"/>
            </a:endParaRPr>
          </a:p>
          <a:p>
            <a:pPr marL="298450" indent="-285750">
              <a:lnSpc>
                <a:spcPct val="100000"/>
              </a:lnSpc>
              <a:buChar char="•"/>
              <a:tabLst>
                <a:tab pos="297815" algn="l"/>
                <a:tab pos="298450" algn="l"/>
              </a:tabLst>
            </a:pPr>
            <a:r>
              <a:rPr sz="1800" spc="-40" dirty="0">
                <a:latin typeface="Arial"/>
                <a:cs typeface="Arial"/>
              </a:rPr>
              <a:t>Vom</a:t>
            </a:r>
            <a:r>
              <a:rPr sz="1800" spc="-5" dirty="0">
                <a:latin typeface="Arial"/>
                <a:cs typeface="Arial"/>
              </a:rPr>
              <a:t> Herzen sprechen hat</a:t>
            </a:r>
            <a:r>
              <a:rPr sz="1800" spc="-10" dirty="0">
                <a:latin typeface="Arial"/>
                <a:cs typeface="Arial"/>
              </a:rPr>
              <a:t> </a:t>
            </a:r>
            <a:r>
              <a:rPr sz="1800" spc="-5" dirty="0">
                <a:latin typeface="Arial"/>
                <a:cs typeface="Arial"/>
              </a:rPr>
              <a:t>am</a:t>
            </a:r>
            <a:r>
              <a:rPr sz="1800" dirty="0">
                <a:latin typeface="Arial"/>
                <a:cs typeface="Arial"/>
              </a:rPr>
              <a:t> </a:t>
            </a:r>
            <a:r>
              <a:rPr sz="1800" spc="-5" dirty="0">
                <a:latin typeface="Arial"/>
                <a:cs typeface="Arial"/>
              </a:rPr>
              <a:t>meisten Kraft</a:t>
            </a:r>
            <a:endParaRPr sz="1800" dirty="0">
              <a:latin typeface="Arial"/>
              <a:cs typeface="Arial"/>
            </a:endParaRPr>
          </a:p>
          <a:p>
            <a:pPr>
              <a:lnSpc>
                <a:spcPct val="100000"/>
              </a:lnSpc>
              <a:spcBef>
                <a:spcPts val="10"/>
              </a:spcBef>
              <a:buFont typeface="Arial"/>
              <a:buChar char="•"/>
            </a:pPr>
            <a:endParaRPr sz="1850" dirty="0">
              <a:latin typeface="Arial"/>
              <a:cs typeface="Arial"/>
            </a:endParaRPr>
          </a:p>
          <a:p>
            <a:pPr marL="298450" indent="-285750">
              <a:lnSpc>
                <a:spcPct val="100000"/>
              </a:lnSpc>
              <a:buChar char="•"/>
              <a:tabLst>
                <a:tab pos="297815" algn="l"/>
                <a:tab pos="298450" algn="l"/>
              </a:tabLst>
            </a:pPr>
            <a:r>
              <a:rPr sz="1800" spc="-5" dirty="0">
                <a:latin typeface="Arial"/>
                <a:cs typeface="Arial"/>
              </a:rPr>
              <a:t>Sprache sollte</a:t>
            </a:r>
            <a:r>
              <a:rPr sz="1800" dirty="0">
                <a:latin typeface="Arial"/>
                <a:cs typeface="Arial"/>
              </a:rPr>
              <a:t> </a:t>
            </a:r>
            <a:r>
              <a:rPr sz="1800" spc="-5" dirty="0">
                <a:latin typeface="Arial"/>
                <a:cs typeface="Arial"/>
              </a:rPr>
              <a:t>den</a:t>
            </a:r>
            <a:r>
              <a:rPr sz="1800" dirty="0">
                <a:latin typeface="Arial"/>
                <a:cs typeface="Arial"/>
              </a:rPr>
              <a:t> </a:t>
            </a:r>
            <a:r>
              <a:rPr sz="1800" spc="-5" dirty="0" err="1">
                <a:latin typeface="Arial"/>
                <a:cs typeface="Arial"/>
              </a:rPr>
              <a:t>Schüler</a:t>
            </a:r>
            <a:r>
              <a:rPr sz="1800" spc="5" dirty="0">
                <a:latin typeface="Arial"/>
                <a:cs typeface="Arial"/>
              </a:rPr>
              <a:t> </a:t>
            </a:r>
            <a:r>
              <a:rPr sz="1800" spc="-5" dirty="0" err="1">
                <a:latin typeface="Arial"/>
                <a:cs typeface="Arial"/>
              </a:rPr>
              <a:t>ermutigen</a:t>
            </a:r>
            <a:r>
              <a:rPr lang="en-GB" sz="1800" spc="-5" dirty="0">
                <a:latin typeface="Arial"/>
                <a:cs typeface="Arial"/>
              </a:rPr>
              <a:t>,</a:t>
            </a:r>
            <a:r>
              <a:rPr sz="1800" dirty="0">
                <a:latin typeface="Arial"/>
                <a:cs typeface="Arial"/>
              </a:rPr>
              <a:t> </a:t>
            </a:r>
            <a:r>
              <a:rPr sz="1800" spc="-5" dirty="0">
                <a:latin typeface="Arial"/>
                <a:cs typeface="Arial"/>
              </a:rPr>
              <a:t>eine</a:t>
            </a:r>
            <a:r>
              <a:rPr sz="1800" dirty="0">
                <a:latin typeface="Arial"/>
                <a:cs typeface="Arial"/>
              </a:rPr>
              <a:t> </a:t>
            </a:r>
            <a:r>
              <a:rPr sz="1800" spc="-5" dirty="0">
                <a:latin typeface="Arial"/>
                <a:cs typeface="Arial"/>
              </a:rPr>
              <a:t>eigene</a:t>
            </a:r>
            <a:r>
              <a:rPr sz="1800" dirty="0">
                <a:latin typeface="Arial"/>
                <a:cs typeface="Arial"/>
              </a:rPr>
              <a:t> </a:t>
            </a:r>
            <a:r>
              <a:rPr sz="1800" spc="-5" dirty="0">
                <a:latin typeface="Arial"/>
                <a:cs typeface="Arial"/>
              </a:rPr>
              <a:t>innere Suche</a:t>
            </a:r>
            <a:r>
              <a:rPr sz="1800" dirty="0">
                <a:latin typeface="Arial"/>
                <a:cs typeface="Arial"/>
              </a:rPr>
              <a:t> </a:t>
            </a:r>
            <a:r>
              <a:rPr sz="1800" spc="-5" dirty="0">
                <a:latin typeface="Arial"/>
                <a:cs typeface="Arial"/>
              </a:rPr>
              <a:t>und</a:t>
            </a:r>
            <a:r>
              <a:rPr sz="1800" dirty="0">
                <a:latin typeface="Arial"/>
                <a:cs typeface="Arial"/>
              </a:rPr>
              <a:t> </a:t>
            </a:r>
            <a:r>
              <a:rPr sz="1800" spc="-5" dirty="0">
                <a:latin typeface="Arial"/>
                <a:cs typeface="Arial"/>
              </a:rPr>
              <a:t>Erfahrung</a:t>
            </a:r>
            <a:r>
              <a:rPr sz="1800" dirty="0">
                <a:latin typeface="Arial"/>
                <a:cs typeface="Arial"/>
              </a:rPr>
              <a:t> zu </a:t>
            </a:r>
            <a:r>
              <a:rPr sz="1800" spc="-5" dirty="0">
                <a:latin typeface="Arial"/>
                <a:cs typeface="Arial"/>
              </a:rPr>
              <a:t>machen</a:t>
            </a:r>
            <a:endParaRPr sz="1800" dirty="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4417" y="551179"/>
            <a:ext cx="3390900" cy="299720"/>
          </a:xfrm>
          <a:prstGeom prst="rect">
            <a:avLst/>
          </a:prstGeom>
        </p:spPr>
        <p:txBody>
          <a:bodyPr vert="horz" wrap="square" lIns="0" tIns="12700" rIns="0" bIns="0" rtlCol="0">
            <a:spAutoFit/>
          </a:bodyPr>
          <a:lstStyle/>
          <a:p>
            <a:pPr marL="12700">
              <a:lnSpc>
                <a:spcPct val="100000"/>
              </a:lnSpc>
              <a:spcBef>
                <a:spcPts val="100"/>
              </a:spcBef>
            </a:pPr>
            <a:r>
              <a:rPr spc="-5" dirty="0"/>
              <a:t>Gute</a:t>
            </a:r>
            <a:r>
              <a:rPr spc="-30" dirty="0"/>
              <a:t> </a:t>
            </a:r>
            <a:r>
              <a:rPr spc="-5" dirty="0"/>
              <a:t>Umgangsformen,</a:t>
            </a:r>
            <a:r>
              <a:rPr spc="-25" dirty="0"/>
              <a:t> </a:t>
            </a:r>
            <a:r>
              <a:rPr spc="-5" dirty="0"/>
              <a:t>Regeln:</a:t>
            </a:r>
          </a:p>
        </p:txBody>
      </p:sp>
      <p:sp>
        <p:nvSpPr>
          <p:cNvPr id="3" name="object 3"/>
          <p:cNvSpPr txBox="1"/>
          <p:nvPr/>
        </p:nvSpPr>
        <p:spPr>
          <a:xfrm>
            <a:off x="614417" y="1188047"/>
            <a:ext cx="10490835" cy="5118774"/>
          </a:xfrm>
          <a:prstGeom prst="rect">
            <a:avLst/>
          </a:prstGeom>
        </p:spPr>
        <p:txBody>
          <a:bodyPr vert="horz" wrap="square" lIns="0" tIns="6350" rIns="0" bIns="0" rtlCol="0">
            <a:spAutoFit/>
          </a:bodyPr>
          <a:lstStyle/>
          <a:p>
            <a:pPr marL="12700" marR="5080">
              <a:lnSpc>
                <a:spcPct val="102200"/>
              </a:lnSpc>
              <a:spcBef>
                <a:spcPts val="50"/>
              </a:spcBef>
            </a:pPr>
            <a:r>
              <a:rPr sz="1800" spc="-5" dirty="0">
                <a:latin typeface="Arial"/>
                <a:cs typeface="Arial"/>
              </a:rPr>
              <a:t>Der</a:t>
            </a:r>
            <a:r>
              <a:rPr sz="1800" spc="5" dirty="0">
                <a:latin typeface="Arial"/>
                <a:cs typeface="Arial"/>
              </a:rPr>
              <a:t> </a:t>
            </a:r>
            <a:r>
              <a:rPr sz="1800" spc="-5" dirty="0">
                <a:latin typeface="Arial"/>
                <a:cs typeface="Arial"/>
              </a:rPr>
              <a:t>Lehrer</a:t>
            </a:r>
            <a:r>
              <a:rPr sz="1800" spc="5" dirty="0">
                <a:latin typeface="Arial"/>
                <a:cs typeface="Arial"/>
              </a:rPr>
              <a:t> </a:t>
            </a:r>
            <a:r>
              <a:rPr sz="1800" spc="-5" dirty="0">
                <a:latin typeface="Arial"/>
                <a:cs typeface="Arial"/>
              </a:rPr>
              <a:t>unterrichtet</a:t>
            </a:r>
            <a:r>
              <a:rPr sz="1800" dirty="0">
                <a:latin typeface="Arial"/>
                <a:cs typeface="Arial"/>
              </a:rPr>
              <a:t> </a:t>
            </a:r>
            <a:r>
              <a:rPr sz="1800" spc="-5" dirty="0">
                <a:latin typeface="Arial"/>
                <a:cs typeface="Arial"/>
              </a:rPr>
              <a:t>immer</a:t>
            </a:r>
            <a:r>
              <a:rPr sz="1800" spc="5" dirty="0">
                <a:latin typeface="Arial"/>
                <a:cs typeface="Arial"/>
              </a:rPr>
              <a:t> </a:t>
            </a:r>
            <a:r>
              <a:rPr sz="1800" spc="-5" dirty="0">
                <a:latin typeface="Arial"/>
                <a:cs typeface="Arial"/>
              </a:rPr>
              <a:t>für</a:t>
            </a:r>
            <a:r>
              <a:rPr sz="1800" spc="10" dirty="0">
                <a:latin typeface="Arial"/>
                <a:cs typeface="Arial"/>
              </a:rPr>
              <a:t> </a:t>
            </a:r>
            <a:r>
              <a:rPr sz="1800" spc="-5" dirty="0">
                <a:latin typeface="Arial"/>
                <a:cs typeface="Arial"/>
              </a:rPr>
              <a:t>die</a:t>
            </a:r>
            <a:r>
              <a:rPr sz="1800" dirty="0">
                <a:latin typeface="Arial"/>
                <a:cs typeface="Arial"/>
              </a:rPr>
              <a:t> </a:t>
            </a:r>
            <a:r>
              <a:rPr sz="1800" spc="-5" dirty="0">
                <a:latin typeface="Arial"/>
                <a:cs typeface="Arial"/>
              </a:rPr>
              <a:t>Mehrheit</a:t>
            </a:r>
            <a:r>
              <a:rPr sz="1800" dirty="0">
                <a:latin typeface="Arial"/>
                <a:cs typeface="Arial"/>
              </a:rPr>
              <a:t> </a:t>
            </a:r>
            <a:r>
              <a:rPr sz="1800" spc="-5" dirty="0">
                <a:latin typeface="Arial"/>
                <a:cs typeface="Arial"/>
              </a:rPr>
              <a:t>der</a:t>
            </a:r>
            <a:r>
              <a:rPr sz="1800" spc="5" dirty="0">
                <a:latin typeface="Arial"/>
                <a:cs typeface="Arial"/>
              </a:rPr>
              <a:t> </a:t>
            </a:r>
            <a:r>
              <a:rPr sz="1800" spc="-5" dirty="0">
                <a:latin typeface="Arial"/>
                <a:cs typeface="Arial"/>
              </a:rPr>
              <a:t>Klasse,</a:t>
            </a:r>
            <a:r>
              <a:rPr sz="1800" spc="5" dirty="0">
                <a:latin typeface="Arial"/>
                <a:cs typeface="Arial"/>
              </a:rPr>
              <a:t> </a:t>
            </a:r>
            <a:r>
              <a:rPr sz="1800" spc="-5" dirty="0">
                <a:latin typeface="Arial"/>
                <a:cs typeface="Arial"/>
              </a:rPr>
              <a:t>es</a:t>
            </a:r>
            <a:r>
              <a:rPr sz="1800" dirty="0">
                <a:latin typeface="Arial"/>
                <a:cs typeface="Arial"/>
              </a:rPr>
              <a:t> ist </a:t>
            </a:r>
            <a:r>
              <a:rPr sz="1800" spc="-5" dirty="0">
                <a:latin typeface="Arial"/>
                <a:cs typeface="Arial"/>
              </a:rPr>
              <a:t>seine</a:t>
            </a:r>
            <a:r>
              <a:rPr sz="1800" spc="-100" dirty="0">
                <a:latin typeface="Arial"/>
                <a:cs typeface="Arial"/>
              </a:rPr>
              <a:t> </a:t>
            </a:r>
            <a:r>
              <a:rPr sz="1800" spc="-5" dirty="0">
                <a:latin typeface="Arial"/>
                <a:cs typeface="Arial"/>
              </a:rPr>
              <a:t>Aufgabe</a:t>
            </a:r>
            <a:r>
              <a:rPr sz="1800" dirty="0">
                <a:latin typeface="Arial"/>
                <a:cs typeface="Arial"/>
              </a:rPr>
              <a:t> </a:t>
            </a:r>
            <a:r>
              <a:rPr sz="1800" spc="-5" dirty="0">
                <a:latin typeface="Arial"/>
                <a:cs typeface="Arial"/>
              </a:rPr>
              <a:t>das</a:t>
            </a:r>
            <a:r>
              <a:rPr sz="1800" dirty="0">
                <a:latin typeface="Arial"/>
                <a:cs typeface="Arial"/>
              </a:rPr>
              <a:t> </a:t>
            </a:r>
            <a:r>
              <a:rPr sz="1800" spc="-5" dirty="0">
                <a:latin typeface="Arial"/>
                <a:cs typeface="Arial"/>
              </a:rPr>
              <a:t>die</a:t>
            </a:r>
            <a:r>
              <a:rPr sz="1800" spc="5" dirty="0">
                <a:latin typeface="Arial"/>
                <a:cs typeface="Arial"/>
              </a:rPr>
              <a:t> </a:t>
            </a:r>
            <a:r>
              <a:rPr sz="1800" spc="-5" dirty="0">
                <a:latin typeface="Arial"/>
                <a:cs typeface="Arial"/>
              </a:rPr>
              <a:t>meisten</a:t>
            </a:r>
            <a:r>
              <a:rPr sz="1800" dirty="0">
                <a:latin typeface="Arial"/>
                <a:cs typeface="Arial"/>
              </a:rPr>
              <a:t> </a:t>
            </a:r>
            <a:r>
              <a:rPr sz="1800" spc="-5" dirty="0" err="1">
                <a:latin typeface="Arial"/>
                <a:cs typeface="Arial"/>
              </a:rPr>
              <a:t>Schūler</a:t>
            </a:r>
            <a:r>
              <a:rPr sz="1800" spc="-5" dirty="0">
                <a:latin typeface="Arial"/>
                <a:cs typeface="Arial"/>
              </a:rPr>
              <a:t> </a:t>
            </a:r>
            <a:r>
              <a:rPr sz="1800" spc="-484" dirty="0">
                <a:latin typeface="Arial"/>
                <a:cs typeface="Arial"/>
              </a:rPr>
              <a:t> </a:t>
            </a:r>
            <a:r>
              <a:rPr sz="1800" spc="-5" dirty="0">
                <a:latin typeface="Arial"/>
                <a:cs typeface="Arial"/>
              </a:rPr>
              <a:t>as</a:t>
            </a:r>
            <a:r>
              <a:rPr sz="1800" spc="-40" dirty="0">
                <a:latin typeface="Arial"/>
                <a:cs typeface="Arial"/>
              </a:rPr>
              <a:t> </a:t>
            </a:r>
            <a:r>
              <a:rPr sz="1800" spc="-30" dirty="0">
                <a:latin typeface="Arial"/>
                <a:cs typeface="Arial"/>
              </a:rPr>
              <a:t>Teaching</a:t>
            </a:r>
            <a:r>
              <a:rPr sz="1800" spc="-5" dirty="0">
                <a:latin typeface="Arial"/>
                <a:cs typeface="Arial"/>
              </a:rPr>
              <a:t> erhalten</a:t>
            </a:r>
            <a:endParaRPr sz="1800" dirty="0">
              <a:latin typeface="Arial"/>
              <a:cs typeface="Arial"/>
            </a:endParaRPr>
          </a:p>
          <a:p>
            <a:pPr>
              <a:lnSpc>
                <a:spcPct val="100000"/>
              </a:lnSpc>
              <a:spcBef>
                <a:spcPts val="10"/>
              </a:spcBef>
            </a:pPr>
            <a:endParaRPr sz="1850" dirty="0">
              <a:latin typeface="Arial"/>
              <a:cs typeface="Arial"/>
            </a:endParaRPr>
          </a:p>
          <a:p>
            <a:pPr marL="12700">
              <a:lnSpc>
                <a:spcPct val="100000"/>
              </a:lnSpc>
            </a:pPr>
            <a:r>
              <a:rPr sz="1800" spc="-15" dirty="0">
                <a:latin typeface="Arial"/>
                <a:cs typeface="Arial"/>
              </a:rPr>
              <a:t>Wenn</a:t>
            </a:r>
            <a:r>
              <a:rPr sz="1800" spc="-5" dirty="0">
                <a:latin typeface="Arial"/>
                <a:cs typeface="Arial"/>
              </a:rPr>
              <a:t> andere</a:t>
            </a:r>
            <a:r>
              <a:rPr sz="1800" dirty="0">
                <a:latin typeface="Arial"/>
                <a:cs typeface="Arial"/>
              </a:rPr>
              <a:t> </a:t>
            </a:r>
            <a:r>
              <a:rPr sz="1800" spc="-5" dirty="0">
                <a:latin typeface="Arial"/>
                <a:cs typeface="Arial"/>
              </a:rPr>
              <a:t>durch</a:t>
            </a:r>
            <a:r>
              <a:rPr sz="1800" dirty="0">
                <a:latin typeface="Arial"/>
                <a:cs typeface="Arial"/>
              </a:rPr>
              <a:t> </a:t>
            </a:r>
            <a:r>
              <a:rPr sz="1800" spc="-5" dirty="0">
                <a:latin typeface="Arial"/>
                <a:cs typeface="Arial"/>
              </a:rPr>
              <a:t>einen</a:t>
            </a:r>
            <a:r>
              <a:rPr sz="1800" dirty="0">
                <a:latin typeface="Arial"/>
                <a:cs typeface="Arial"/>
              </a:rPr>
              <a:t> </a:t>
            </a:r>
            <a:r>
              <a:rPr sz="1800" spc="-5" dirty="0">
                <a:latin typeface="Arial"/>
                <a:cs typeface="Arial"/>
              </a:rPr>
              <a:t>Schüler</a:t>
            </a:r>
            <a:r>
              <a:rPr sz="1800" dirty="0">
                <a:latin typeface="Arial"/>
                <a:cs typeface="Arial"/>
              </a:rPr>
              <a:t> </a:t>
            </a:r>
            <a:r>
              <a:rPr sz="1800" spc="-5" dirty="0">
                <a:latin typeface="Arial"/>
                <a:cs typeface="Arial"/>
              </a:rPr>
              <a:t>vom</a:t>
            </a:r>
            <a:r>
              <a:rPr sz="1800" spc="5" dirty="0">
                <a:latin typeface="Arial"/>
                <a:cs typeface="Arial"/>
              </a:rPr>
              <a:t> </a:t>
            </a:r>
            <a:r>
              <a:rPr sz="1800" spc="-5" dirty="0">
                <a:latin typeface="Arial"/>
                <a:cs typeface="Arial"/>
              </a:rPr>
              <a:t>Lernen</a:t>
            </a:r>
            <a:r>
              <a:rPr sz="1800" dirty="0">
                <a:latin typeface="Arial"/>
                <a:cs typeface="Arial"/>
              </a:rPr>
              <a:t> </a:t>
            </a:r>
            <a:r>
              <a:rPr sz="1800" spc="-5" dirty="0">
                <a:latin typeface="Arial"/>
                <a:cs typeface="Arial"/>
              </a:rPr>
              <a:t>abgehalten</a:t>
            </a:r>
            <a:r>
              <a:rPr sz="1800" dirty="0">
                <a:latin typeface="Arial"/>
                <a:cs typeface="Arial"/>
              </a:rPr>
              <a:t> wird</a:t>
            </a:r>
            <a:r>
              <a:rPr sz="1800" spc="-5" dirty="0">
                <a:latin typeface="Arial"/>
                <a:cs typeface="Arial"/>
              </a:rPr>
              <a:t> muss</a:t>
            </a:r>
            <a:r>
              <a:rPr sz="1800" dirty="0">
                <a:latin typeface="Arial"/>
                <a:cs typeface="Arial"/>
              </a:rPr>
              <a:t> </a:t>
            </a:r>
            <a:r>
              <a:rPr sz="1800" spc="-5" dirty="0">
                <a:latin typeface="Arial"/>
                <a:cs typeface="Arial"/>
              </a:rPr>
              <a:t>der</a:t>
            </a:r>
            <a:r>
              <a:rPr sz="1800" spc="5" dirty="0">
                <a:latin typeface="Arial"/>
                <a:cs typeface="Arial"/>
              </a:rPr>
              <a:t> </a:t>
            </a:r>
            <a:r>
              <a:rPr sz="1800" spc="-5" dirty="0">
                <a:latin typeface="Arial"/>
                <a:cs typeface="Arial"/>
              </a:rPr>
              <a:t>Lehrer</a:t>
            </a:r>
            <a:r>
              <a:rPr sz="1800" spc="5" dirty="0">
                <a:latin typeface="Arial"/>
                <a:cs typeface="Arial"/>
              </a:rPr>
              <a:t> </a:t>
            </a:r>
            <a:r>
              <a:rPr sz="1800" spc="-5" dirty="0">
                <a:latin typeface="Arial"/>
                <a:cs typeface="Arial"/>
              </a:rPr>
              <a:t>eingreifen:</a:t>
            </a:r>
            <a:r>
              <a:rPr sz="1800" dirty="0">
                <a:latin typeface="Arial"/>
                <a:cs typeface="Arial"/>
              </a:rPr>
              <a:t> </a:t>
            </a:r>
            <a:r>
              <a:rPr sz="1800" spc="-5" dirty="0">
                <a:latin typeface="Arial"/>
                <a:cs typeface="Arial"/>
              </a:rPr>
              <a:t>z.B</a:t>
            </a:r>
            <a:endParaRPr sz="1800" dirty="0">
              <a:latin typeface="Arial"/>
              <a:cs typeface="Arial"/>
            </a:endParaRPr>
          </a:p>
          <a:p>
            <a:pPr>
              <a:lnSpc>
                <a:spcPct val="100000"/>
              </a:lnSpc>
              <a:spcBef>
                <a:spcPts val="5"/>
              </a:spcBef>
            </a:pPr>
            <a:endParaRPr sz="1850" dirty="0">
              <a:latin typeface="Arial"/>
              <a:cs typeface="Arial"/>
            </a:endParaRPr>
          </a:p>
          <a:p>
            <a:pPr marL="298450" indent="-285750">
              <a:lnSpc>
                <a:spcPct val="100000"/>
              </a:lnSpc>
              <a:spcBef>
                <a:spcPts val="5"/>
              </a:spcBef>
              <a:buChar char="•"/>
              <a:tabLst>
                <a:tab pos="297815" algn="l"/>
                <a:tab pos="298450" algn="l"/>
              </a:tabLst>
            </a:pPr>
            <a:r>
              <a:rPr sz="1800" spc="-5" dirty="0">
                <a:latin typeface="Arial"/>
                <a:cs typeface="Arial"/>
              </a:rPr>
              <a:t>ein</a:t>
            </a:r>
            <a:r>
              <a:rPr sz="1800" dirty="0">
                <a:latin typeface="Arial"/>
                <a:cs typeface="Arial"/>
              </a:rPr>
              <a:t> </a:t>
            </a:r>
            <a:r>
              <a:rPr sz="1800" spc="-5" dirty="0">
                <a:latin typeface="Arial"/>
                <a:cs typeface="Arial"/>
              </a:rPr>
              <a:t>Schüler</a:t>
            </a:r>
            <a:r>
              <a:rPr sz="1800" spc="5" dirty="0">
                <a:latin typeface="Arial"/>
                <a:cs typeface="Arial"/>
              </a:rPr>
              <a:t> </a:t>
            </a:r>
            <a:r>
              <a:rPr sz="1800" spc="-5" dirty="0">
                <a:latin typeface="Arial"/>
                <a:cs typeface="Arial"/>
              </a:rPr>
              <a:t>stört</a:t>
            </a:r>
            <a:r>
              <a:rPr sz="1800" spc="5" dirty="0">
                <a:latin typeface="Arial"/>
                <a:cs typeface="Arial"/>
              </a:rPr>
              <a:t> </a:t>
            </a:r>
            <a:r>
              <a:rPr sz="1800" spc="-5" dirty="0">
                <a:latin typeface="Arial"/>
                <a:cs typeface="Arial"/>
              </a:rPr>
              <a:t>ständig</a:t>
            </a:r>
            <a:r>
              <a:rPr sz="1800" dirty="0">
                <a:latin typeface="Arial"/>
                <a:cs typeface="Arial"/>
              </a:rPr>
              <a:t> mit</a:t>
            </a:r>
            <a:r>
              <a:rPr sz="1800" spc="5" dirty="0">
                <a:latin typeface="Arial"/>
                <a:cs typeface="Arial"/>
              </a:rPr>
              <a:t> </a:t>
            </a:r>
            <a:r>
              <a:rPr sz="1800" spc="-5" dirty="0">
                <a:latin typeface="Arial"/>
                <a:cs typeface="Arial"/>
              </a:rPr>
              <a:t>endlosen,</a:t>
            </a:r>
            <a:r>
              <a:rPr sz="1800" dirty="0">
                <a:latin typeface="Arial"/>
                <a:cs typeface="Arial"/>
              </a:rPr>
              <a:t> </a:t>
            </a:r>
            <a:r>
              <a:rPr sz="1800" spc="-5" dirty="0">
                <a:latin typeface="Arial"/>
                <a:cs typeface="Arial"/>
              </a:rPr>
              <a:t>unqualifizierten</a:t>
            </a:r>
            <a:r>
              <a:rPr sz="1800" spc="5" dirty="0">
                <a:latin typeface="Arial"/>
                <a:cs typeface="Arial"/>
              </a:rPr>
              <a:t> </a:t>
            </a:r>
            <a:r>
              <a:rPr sz="1800" spc="-5" dirty="0">
                <a:latin typeface="Arial"/>
                <a:cs typeface="Arial"/>
              </a:rPr>
              <a:t>Fragen</a:t>
            </a:r>
            <a:r>
              <a:rPr sz="1800" dirty="0">
                <a:latin typeface="Arial"/>
                <a:cs typeface="Arial"/>
              </a:rPr>
              <a:t> </a:t>
            </a:r>
            <a:r>
              <a:rPr sz="1800" spc="-5" dirty="0">
                <a:latin typeface="Arial"/>
                <a:cs typeface="Arial"/>
              </a:rPr>
              <a:t>(vor</a:t>
            </a:r>
            <a:r>
              <a:rPr sz="1800" spc="5" dirty="0">
                <a:latin typeface="Arial"/>
                <a:cs typeface="Arial"/>
              </a:rPr>
              <a:t> </a:t>
            </a:r>
            <a:r>
              <a:rPr sz="1800" spc="-5" dirty="0">
                <a:latin typeface="Arial"/>
                <a:cs typeface="Arial"/>
              </a:rPr>
              <a:t>oder</a:t>
            </a:r>
            <a:r>
              <a:rPr sz="1800" spc="10" dirty="0">
                <a:latin typeface="Arial"/>
                <a:cs typeface="Arial"/>
              </a:rPr>
              <a:t> </a:t>
            </a:r>
            <a:r>
              <a:rPr sz="1800" spc="-5" dirty="0">
                <a:latin typeface="Arial"/>
                <a:cs typeface="Arial"/>
              </a:rPr>
              <a:t>während</a:t>
            </a:r>
            <a:r>
              <a:rPr sz="1800" dirty="0">
                <a:latin typeface="Arial"/>
                <a:cs typeface="Arial"/>
              </a:rPr>
              <a:t> </a:t>
            </a:r>
            <a:r>
              <a:rPr sz="1800" spc="-5" dirty="0">
                <a:latin typeface="Arial"/>
                <a:cs typeface="Arial"/>
              </a:rPr>
              <a:t>des</a:t>
            </a:r>
            <a:r>
              <a:rPr sz="1800" spc="5" dirty="0">
                <a:latin typeface="Arial"/>
                <a:cs typeface="Arial"/>
              </a:rPr>
              <a:t> </a:t>
            </a:r>
            <a:r>
              <a:rPr sz="1800" spc="-5" dirty="0">
                <a:latin typeface="Arial"/>
                <a:cs typeface="Arial"/>
              </a:rPr>
              <a:t>Unterrichts)</a:t>
            </a:r>
            <a:endParaRPr sz="1800" dirty="0">
              <a:latin typeface="Arial"/>
              <a:cs typeface="Arial"/>
            </a:endParaRPr>
          </a:p>
          <a:p>
            <a:pPr marL="12700" marR="3744595">
              <a:lnSpc>
                <a:spcPts val="4420"/>
              </a:lnSpc>
              <a:spcBef>
                <a:spcPts val="400"/>
              </a:spcBef>
              <a:buChar char="•"/>
              <a:tabLst>
                <a:tab pos="297815" algn="l"/>
                <a:tab pos="298450" algn="l"/>
              </a:tabLst>
            </a:pPr>
            <a:r>
              <a:rPr lang="en-GB" sz="1800" spc="-5" dirty="0">
                <a:latin typeface="Arial"/>
                <a:cs typeface="Arial"/>
              </a:rPr>
              <a:t>   </a:t>
            </a:r>
            <a:r>
              <a:rPr sz="1800" spc="-5" dirty="0" err="1">
                <a:latin typeface="Arial"/>
                <a:cs typeface="Arial"/>
              </a:rPr>
              <a:t>Unausgegorene</a:t>
            </a:r>
            <a:r>
              <a:rPr sz="1800" spc="-5" dirty="0">
                <a:latin typeface="Arial"/>
                <a:cs typeface="Arial"/>
              </a:rPr>
              <a:t> Gedanken werden unreflektiert ausgesprochen </a:t>
            </a:r>
            <a:r>
              <a:rPr sz="1800" spc="-490" dirty="0">
                <a:latin typeface="Arial"/>
                <a:cs typeface="Arial"/>
              </a:rPr>
              <a:t> </a:t>
            </a:r>
            <a:r>
              <a:rPr sz="1800" spc="-5" dirty="0">
                <a:latin typeface="Arial"/>
                <a:cs typeface="Arial"/>
              </a:rPr>
              <a:t>Richtlinien, die</a:t>
            </a:r>
            <a:r>
              <a:rPr sz="1800" dirty="0">
                <a:latin typeface="Arial"/>
                <a:cs typeface="Arial"/>
              </a:rPr>
              <a:t> </a:t>
            </a:r>
            <a:r>
              <a:rPr sz="1800" spc="-5" dirty="0">
                <a:latin typeface="Arial"/>
                <a:cs typeface="Arial"/>
              </a:rPr>
              <a:t>den Schülern</a:t>
            </a:r>
            <a:r>
              <a:rPr sz="1800" dirty="0">
                <a:latin typeface="Arial"/>
                <a:cs typeface="Arial"/>
              </a:rPr>
              <a:t> </a:t>
            </a:r>
            <a:r>
              <a:rPr sz="1800" spc="-5" dirty="0">
                <a:latin typeface="Arial"/>
                <a:cs typeface="Arial"/>
              </a:rPr>
              <a:t>vorgestellt werden</a:t>
            </a:r>
            <a:r>
              <a:rPr sz="1800" dirty="0">
                <a:latin typeface="Arial"/>
                <a:cs typeface="Arial"/>
              </a:rPr>
              <a:t> </a:t>
            </a:r>
            <a:r>
              <a:rPr sz="1800" spc="-5" dirty="0">
                <a:latin typeface="Arial"/>
                <a:cs typeface="Arial"/>
              </a:rPr>
              <a:t>können helfen:</a:t>
            </a:r>
            <a:endParaRPr sz="1800" dirty="0">
              <a:latin typeface="Arial"/>
              <a:cs typeface="Arial"/>
            </a:endParaRPr>
          </a:p>
          <a:p>
            <a:pPr marL="298450" indent="-285750">
              <a:lnSpc>
                <a:spcPct val="150000"/>
              </a:lnSpc>
              <a:spcBef>
                <a:spcPts val="1605"/>
              </a:spcBef>
              <a:buChar char="•"/>
              <a:tabLst>
                <a:tab pos="297815" algn="l"/>
                <a:tab pos="298450" algn="l"/>
              </a:tabLst>
            </a:pPr>
            <a:r>
              <a:rPr sz="1800" spc="-5" dirty="0">
                <a:latin typeface="Arial"/>
                <a:cs typeface="Arial"/>
              </a:rPr>
              <a:t>Pünktlichkeit</a:t>
            </a:r>
            <a:endParaRPr sz="1800" dirty="0">
              <a:latin typeface="Arial"/>
              <a:cs typeface="Arial"/>
            </a:endParaRPr>
          </a:p>
          <a:p>
            <a:pPr marL="298450" indent="-285750">
              <a:lnSpc>
                <a:spcPct val="150000"/>
              </a:lnSpc>
              <a:buChar char="•"/>
              <a:tabLst>
                <a:tab pos="297815" algn="l"/>
                <a:tab pos="298450" algn="l"/>
              </a:tabLst>
            </a:pPr>
            <a:r>
              <a:rPr sz="1800" spc="-5" dirty="0">
                <a:latin typeface="Arial"/>
                <a:cs typeface="Arial"/>
              </a:rPr>
              <a:t>Man kann</a:t>
            </a:r>
            <a:r>
              <a:rPr sz="1800" dirty="0">
                <a:latin typeface="Arial"/>
                <a:cs typeface="Arial"/>
              </a:rPr>
              <a:t> </a:t>
            </a:r>
            <a:r>
              <a:rPr sz="1800" spc="-5" dirty="0">
                <a:latin typeface="Arial"/>
                <a:cs typeface="Arial"/>
              </a:rPr>
              <a:t>die Schüler</a:t>
            </a:r>
            <a:r>
              <a:rPr sz="1800" spc="5" dirty="0">
                <a:latin typeface="Arial"/>
                <a:cs typeface="Arial"/>
              </a:rPr>
              <a:t> </a:t>
            </a:r>
            <a:r>
              <a:rPr sz="1800" spc="-5" dirty="0">
                <a:latin typeface="Arial"/>
                <a:cs typeface="Arial"/>
              </a:rPr>
              <a:t>bitten</a:t>
            </a:r>
            <a:r>
              <a:rPr sz="1800" dirty="0">
                <a:latin typeface="Arial"/>
                <a:cs typeface="Arial"/>
              </a:rPr>
              <a:t> </a:t>
            </a:r>
            <a:r>
              <a:rPr sz="1800" spc="-5" dirty="0">
                <a:latin typeface="Arial"/>
                <a:cs typeface="Arial"/>
              </a:rPr>
              <a:t>nur</a:t>
            </a:r>
            <a:r>
              <a:rPr sz="1800" dirty="0">
                <a:latin typeface="Arial"/>
                <a:cs typeface="Arial"/>
              </a:rPr>
              <a:t> zu </a:t>
            </a:r>
            <a:r>
              <a:rPr sz="1800" spc="-5" dirty="0">
                <a:latin typeface="Arial"/>
                <a:cs typeface="Arial"/>
              </a:rPr>
              <a:t>Fragen</a:t>
            </a:r>
            <a:r>
              <a:rPr sz="1800" dirty="0">
                <a:latin typeface="Arial"/>
                <a:cs typeface="Arial"/>
              </a:rPr>
              <a:t> </a:t>
            </a:r>
            <a:r>
              <a:rPr sz="1800" spc="-5" dirty="0">
                <a:latin typeface="Arial"/>
                <a:cs typeface="Arial"/>
              </a:rPr>
              <a:t>wenn </a:t>
            </a:r>
            <a:r>
              <a:rPr sz="1800" dirty="0">
                <a:latin typeface="Arial"/>
                <a:cs typeface="Arial"/>
              </a:rPr>
              <a:t>sie </a:t>
            </a:r>
            <a:r>
              <a:rPr sz="1800" spc="-5" dirty="0">
                <a:latin typeface="Arial"/>
                <a:cs typeface="Arial"/>
              </a:rPr>
              <a:t>wichtig sind</a:t>
            </a:r>
            <a:r>
              <a:rPr sz="1800" dirty="0">
                <a:latin typeface="Arial"/>
                <a:cs typeface="Arial"/>
              </a:rPr>
              <a:t> </a:t>
            </a:r>
            <a:r>
              <a:rPr sz="1800" spc="-5" dirty="0">
                <a:latin typeface="Arial"/>
                <a:cs typeface="Arial"/>
              </a:rPr>
              <a:t>und</a:t>
            </a:r>
            <a:r>
              <a:rPr sz="1800" dirty="0">
                <a:latin typeface="Arial"/>
                <a:cs typeface="Arial"/>
              </a:rPr>
              <a:t> mit</a:t>
            </a:r>
            <a:r>
              <a:rPr sz="1800" spc="-5" dirty="0">
                <a:latin typeface="Arial"/>
                <a:cs typeface="Arial"/>
              </a:rPr>
              <a:t> dem</a:t>
            </a:r>
            <a:r>
              <a:rPr sz="1800" spc="-30" dirty="0">
                <a:latin typeface="Arial"/>
                <a:cs typeface="Arial"/>
              </a:rPr>
              <a:t> </a:t>
            </a:r>
            <a:r>
              <a:rPr sz="1800" spc="-5" dirty="0">
                <a:latin typeface="Arial"/>
                <a:cs typeface="Arial"/>
              </a:rPr>
              <a:t>Thema </a:t>
            </a:r>
            <a:r>
              <a:rPr sz="1800" dirty="0">
                <a:latin typeface="Arial"/>
                <a:cs typeface="Arial"/>
              </a:rPr>
              <a:t>zu </a:t>
            </a:r>
            <a:r>
              <a:rPr sz="1800" spc="-5" dirty="0">
                <a:latin typeface="Arial"/>
                <a:cs typeface="Arial"/>
              </a:rPr>
              <a:t>tun</a:t>
            </a:r>
            <a:r>
              <a:rPr sz="1800" dirty="0">
                <a:latin typeface="Arial"/>
                <a:cs typeface="Arial"/>
              </a:rPr>
              <a:t> </a:t>
            </a:r>
            <a:r>
              <a:rPr sz="1800" spc="-5" dirty="0">
                <a:latin typeface="Arial"/>
                <a:cs typeface="Arial"/>
              </a:rPr>
              <a:t>haben</a:t>
            </a:r>
            <a:endParaRPr sz="1800" dirty="0">
              <a:latin typeface="Arial"/>
              <a:cs typeface="Arial"/>
            </a:endParaRPr>
          </a:p>
          <a:p>
            <a:pPr marL="298450">
              <a:lnSpc>
                <a:spcPct val="150000"/>
              </a:lnSpc>
              <a:spcBef>
                <a:spcPts val="50"/>
              </a:spcBef>
            </a:pPr>
            <a:r>
              <a:rPr sz="1800" spc="-5" dirty="0">
                <a:latin typeface="Arial"/>
                <a:cs typeface="Arial"/>
              </a:rPr>
              <a:t>(oder</a:t>
            </a:r>
            <a:r>
              <a:rPr sz="1800" spc="-20" dirty="0">
                <a:latin typeface="Arial"/>
                <a:cs typeface="Arial"/>
              </a:rPr>
              <a:t> </a:t>
            </a:r>
            <a:r>
              <a:rPr sz="1800" spc="-5" dirty="0">
                <a:latin typeface="Arial"/>
                <a:cs typeface="Arial"/>
              </a:rPr>
              <a:t>nach</a:t>
            </a:r>
            <a:r>
              <a:rPr sz="1800" spc="-20" dirty="0">
                <a:latin typeface="Arial"/>
                <a:cs typeface="Arial"/>
              </a:rPr>
              <a:t> </a:t>
            </a:r>
            <a:r>
              <a:rPr sz="1800" spc="-5" dirty="0">
                <a:latin typeface="Arial"/>
                <a:cs typeface="Arial"/>
              </a:rPr>
              <a:t>der</a:t>
            </a:r>
            <a:r>
              <a:rPr sz="1800" spc="-15" dirty="0">
                <a:latin typeface="Arial"/>
                <a:cs typeface="Arial"/>
              </a:rPr>
              <a:t> </a:t>
            </a:r>
            <a:r>
              <a:rPr sz="1800" spc="-5" dirty="0">
                <a:latin typeface="Arial"/>
                <a:cs typeface="Arial"/>
              </a:rPr>
              <a:t>Stunde)</a:t>
            </a:r>
            <a:endParaRPr sz="1800" dirty="0">
              <a:latin typeface="Arial"/>
              <a:cs typeface="Arial"/>
            </a:endParaRPr>
          </a:p>
          <a:p>
            <a:pPr marL="298450" indent="-285750">
              <a:lnSpc>
                <a:spcPct val="150000"/>
              </a:lnSpc>
              <a:spcBef>
                <a:spcPts val="45"/>
              </a:spcBef>
              <a:buChar char="•"/>
              <a:tabLst>
                <a:tab pos="297815" algn="l"/>
                <a:tab pos="298450" algn="l"/>
              </a:tabLst>
            </a:pPr>
            <a:r>
              <a:rPr sz="1800" spc="-5" dirty="0">
                <a:latin typeface="Arial"/>
                <a:cs typeface="Arial"/>
              </a:rPr>
              <a:t>Im</a:t>
            </a:r>
            <a:r>
              <a:rPr sz="1800" spc="-50" dirty="0">
                <a:latin typeface="Arial"/>
                <a:cs typeface="Arial"/>
              </a:rPr>
              <a:t> </a:t>
            </a:r>
            <a:r>
              <a:rPr sz="1800" spc="-25" dirty="0">
                <a:latin typeface="Arial"/>
                <a:cs typeface="Arial"/>
              </a:rPr>
              <a:t>Yogaraum</a:t>
            </a:r>
            <a:r>
              <a:rPr sz="1800" spc="-20" dirty="0">
                <a:latin typeface="Arial"/>
                <a:cs typeface="Arial"/>
              </a:rPr>
              <a:t> </a:t>
            </a:r>
            <a:r>
              <a:rPr sz="1800" spc="-5" dirty="0">
                <a:latin typeface="Arial"/>
                <a:cs typeface="Arial"/>
              </a:rPr>
              <a:t>noble</a:t>
            </a:r>
            <a:r>
              <a:rPr sz="1800" spc="-15" dirty="0">
                <a:latin typeface="Arial"/>
                <a:cs typeface="Arial"/>
              </a:rPr>
              <a:t> </a:t>
            </a:r>
            <a:r>
              <a:rPr sz="1800" spc="-5" dirty="0">
                <a:latin typeface="Arial"/>
                <a:cs typeface="Arial"/>
              </a:rPr>
              <a:t>Silence</a:t>
            </a:r>
            <a:endParaRPr sz="1800" dirty="0">
              <a:latin typeface="Arial"/>
              <a:cs typeface="Arial"/>
            </a:endParaRPr>
          </a:p>
          <a:p>
            <a:pPr marL="298450" indent="-285750">
              <a:lnSpc>
                <a:spcPct val="150000"/>
              </a:lnSpc>
              <a:buChar char="•"/>
              <a:tabLst>
                <a:tab pos="297815" algn="l"/>
                <a:tab pos="298450" algn="l"/>
              </a:tabLst>
            </a:pPr>
            <a:r>
              <a:rPr sz="1800" spc="-5" dirty="0">
                <a:latin typeface="Arial"/>
                <a:cs typeface="Arial"/>
              </a:rPr>
              <a:t>Bitte</a:t>
            </a:r>
            <a:r>
              <a:rPr sz="1800" spc="-10" dirty="0">
                <a:latin typeface="Arial"/>
                <a:cs typeface="Arial"/>
              </a:rPr>
              <a:t> </a:t>
            </a:r>
            <a:r>
              <a:rPr sz="1800" spc="-5" dirty="0">
                <a:latin typeface="Arial"/>
                <a:cs typeface="Arial"/>
              </a:rPr>
              <a:t>die Schüler</a:t>
            </a:r>
            <a:r>
              <a:rPr sz="1800" dirty="0">
                <a:latin typeface="Arial"/>
                <a:cs typeface="Arial"/>
              </a:rPr>
              <a:t> </a:t>
            </a:r>
            <a:r>
              <a:rPr sz="1800" spc="-5" dirty="0">
                <a:latin typeface="Arial"/>
                <a:cs typeface="Arial"/>
              </a:rPr>
              <a:t>ohne </a:t>
            </a:r>
            <a:r>
              <a:rPr sz="1800" spc="-25" dirty="0">
                <a:latin typeface="Arial"/>
                <a:cs typeface="Arial"/>
              </a:rPr>
              <a:t>Handy,</a:t>
            </a:r>
            <a:r>
              <a:rPr sz="1800" spc="-35" dirty="0">
                <a:latin typeface="Arial"/>
                <a:cs typeface="Arial"/>
              </a:rPr>
              <a:t> Taschen</a:t>
            </a:r>
            <a:r>
              <a:rPr sz="1800" spc="-5" dirty="0">
                <a:latin typeface="Arial"/>
                <a:cs typeface="Arial"/>
              </a:rPr>
              <a:t> etc</a:t>
            </a:r>
            <a:r>
              <a:rPr sz="1800" dirty="0">
                <a:latin typeface="Arial"/>
                <a:cs typeface="Arial"/>
              </a:rPr>
              <a:t> in</a:t>
            </a:r>
            <a:r>
              <a:rPr sz="1800" spc="-5" dirty="0">
                <a:latin typeface="Arial"/>
                <a:cs typeface="Arial"/>
              </a:rPr>
              <a:t> den</a:t>
            </a:r>
            <a:r>
              <a:rPr sz="1800" spc="-35" dirty="0">
                <a:latin typeface="Arial"/>
                <a:cs typeface="Arial"/>
              </a:rPr>
              <a:t> </a:t>
            </a:r>
            <a:r>
              <a:rPr sz="1800" spc="-25" dirty="0">
                <a:latin typeface="Arial"/>
                <a:cs typeface="Arial"/>
              </a:rPr>
              <a:t>Yogaraum</a:t>
            </a:r>
            <a:r>
              <a:rPr sz="1800" spc="-5" dirty="0">
                <a:latin typeface="Arial"/>
                <a:cs typeface="Arial"/>
              </a:rPr>
              <a:t> </a:t>
            </a:r>
            <a:r>
              <a:rPr sz="1800" dirty="0">
                <a:latin typeface="Arial"/>
                <a:cs typeface="Arial"/>
              </a:rPr>
              <a:t>zu</a:t>
            </a:r>
            <a:r>
              <a:rPr sz="1800" spc="-5" dirty="0">
                <a:latin typeface="Arial"/>
                <a:cs typeface="Arial"/>
              </a:rPr>
              <a:t> gehen.</a:t>
            </a:r>
            <a:endParaRPr sz="1800" dirty="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38065" y="441451"/>
            <a:ext cx="8959850" cy="496316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Kleidung</a:t>
            </a:r>
            <a:endParaRPr sz="1800">
              <a:latin typeface="Arial"/>
              <a:cs typeface="Arial"/>
            </a:endParaRPr>
          </a:p>
          <a:p>
            <a:pPr>
              <a:lnSpc>
                <a:spcPct val="100000"/>
              </a:lnSpc>
              <a:spcBef>
                <a:spcPts val="30"/>
              </a:spcBef>
            </a:pPr>
            <a:endParaRPr sz="1850">
              <a:latin typeface="Arial"/>
              <a:cs typeface="Arial"/>
            </a:endParaRPr>
          </a:p>
          <a:p>
            <a:pPr marL="12700">
              <a:lnSpc>
                <a:spcPct val="100000"/>
              </a:lnSpc>
            </a:pPr>
            <a:r>
              <a:rPr sz="1800" spc="-5" dirty="0">
                <a:latin typeface="Arial"/>
                <a:cs typeface="Arial"/>
              </a:rPr>
              <a:t>Ideal</a:t>
            </a:r>
            <a:r>
              <a:rPr sz="1800" dirty="0">
                <a:latin typeface="Arial"/>
                <a:cs typeface="Arial"/>
              </a:rPr>
              <a:t> </a:t>
            </a:r>
            <a:r>
              <a:rPr sz="1800" spc="-5" dirty="0">
                <a:latin typeface="Arial"/>
                <a:cs typeface="Arial"/>
              </a:rPr>
              <a:t>wäre enganliegende aber</a:t>
            </a:r>
            <a:r>
              <a:rPr sz="1800" dirty="0">
                <a:latin typeface="Arial"/>
                <a:cs typeface="Arial"/>
              </a:rPr>
              <a:t> </a:t>
            </a:r>
            <a:r>
              <a:rPr sz="1800" spc="-5" dirty="0">
                <a:latin typeface="Arial"/>
                <a:cs typeface="Arial"/>
              </a:rPr>
              <a:t>nicht</a:t>
            </a:r>
            <a:r>
              <a:rPr sz="1800" dirty="0">
                <a:latin typeface="Arial"/>
                <a:cs typeface="Arial"/>
              </a:rPr>
              <a:t> </a:t>
            </a:r>
            <a:r>
              <a:rPr sz="1800" spc="-5" dirty="0">
                <a:latin typeface="Arial"/>
                <a:cs typeface="Arial"/>
              </a:rPr>
              <a:t>einschnürende (Sport)</a:t>
            </a:r>
            <a:r>
              <a:rPr sz="1800" dirty="0">
                <a:latin typeface="Arial"/>
                <a:cs typeface="Arial"/>
              </a:rPr>
              <a:t> </a:t>
            </a:r>
            <a:r>
              <a:rPr sz="1800" spc="-5" dirty="0">
                <a:latin typeface="Arial"/>
                <a:cs typeface="Arial"/>
              </a:rPr>
              <a:t>Kleidung</a:t>
            </a:r>
            <a:endParaRPr sz="1800">
              <a:latin typeface="Arial"/>
              <a:cs typeface="Arial"/>
            </a:endParaRPr>
          </a:p>
          <a:p>
            <a:pPr>
              <a:lnSpc>
                <a:spcPct val="100000"/>
              </a:lnSpc>
              <a:spcBef>
                <a:spcPts val="10"/>
              </a:spcBef>
            </a:pPr>
            <a:endParaRPr sz="1850">
              <a:latin typeface="Arial"/>
              <a:cs typeface="Arial"/>
            </a:endParaRPr>
          </a:p>
          <a:p>
            <a:pPr marL="298450" indent="-285750">
              <a:lnSpc>
                <a:spcPct val="100000"/>
              </a:lnSpc>
              <a:buChar char="•"/>
              <a:tabLst>
                <a:tab pos="297815" algn="l"/>
                <a:tab pos="298450" algn="l"/>
              </a:tabLst>
            </a:pPr>
            <a:r>
              <a:rPr sz="1800" spc="-5" dirty="0">
                <a:latin typeface="Arial"/>
                <a:cs typeface="Arial"/>
              </a:rPr>
              <a:t>Keine</a:t>
            </a:r>
            <a:r>
              <a:rPr sz="1800" spc="-15" dirty="0">
                <a:latin typeface="Arial"/>
                <a:cs typeface="Arial"/>
              </a:rPr>
              <a:t> </a:t>
            </a:r>
            <a:r>
              <a:rPr sz="1800" dirty="0">
                <a:latin typeface="Arial"/>
                <a:cs typeface="Arial"/>
              </a:rPr>
              <a:t>zu</a:t>
            </a:r>
            <a:r>
              <a:rPr sz="1800" spc="-10" dirty="0">
                <a:latin typeface="Arial"/>
                <a:cs typeface="Arial"/>
              </a:rPr>
              <a:t> </a:t>
            </a:r>
            <a:r>
              <a:rPr sz="1800" spc="-5" dirty="0">
                <a:latin typeface="Arial"/>
                <a:cs typeface="Arial"/>
              </a:rPr>
              <a:t>knappe</a:t>
            </a:r>
            <a:r>
              <a:rPr sz="1800" spc="-10" dirty="0">
                <a:latin typeface="Arial"/>
                <a:cs typeface="Arial"/>
              </a:rPr>
              <a:t> </a:t>
            </a:r>
            <a:r>
              <a:rPr sz="1800" spc="-5" dirty="0">
                <a:latin typeface="Arial"/>
                <a:cs typeface="Arial"/>
              </a:rPr>
              <a:t>Kleidung</a:t>
            </a:r>
            <a:r>
              <a:rPr sz="1800" spc="-10" dirty="0">
                <a:latin typeface="Arial"/>
                <a:cs typeface="Arial"/>
              </a:rPr>
              <a:t> </a:t>
            </a:r>
            <a:r>
              <a:rPr sz="1800" spc="-5" dirty="0">
                <a:latin typeface="Arial"/>
                <a:cs typeface="Arial"/>
              </a:rPr>
              <a:t>die</a:t>
            </a:r>
            <a:r>
              <a:rPr sz="1800" spc="-10" dirty="0">
                <a:latin typeface="Arial"/>
                <a:cs typeface="Arial"/>
              </a:rPr>
              <a:t> </a:t>
            </a:r>
            <a:r>
              <a:rPr sz="1800" spc="-5" dirty="0">
                <a:latin typeface="Arial"/>
                <a:cs typeface="Arial"/>
              </a:rPr>
              <a:t>ablenkend</a:t>
            </a:r>
            <a:r>
              <a:rPr sz="1800" spc="-10" dirty="0">
                <a:latin typeface="Arial"/>
                <a:cs typeface="Arial"/>
              </a:rPr>
              <a:t> </a:t>
            </a:r>
            <a:r>
              <a:rPr sz="1800" dirty="0">
                <a:latin typeface="Arial"/>
                <a:cs typeface="Arial"/>
              </a:rPr>
              <a:t>wirkt</a:t>
            </a:r>
            <a:endParaRPr sz="1800">
              <a:latin typeface="Arial"/>
              <a:cs typeface="Arial"/>
            </a:endParaRPr>
          </a:p>
          <a:p>
            <a:pPr marL="298450" indent="-285750">
              <a:lnSpc>
                <a:spcPts val="2135"/>
              </a:lnSpc>
              <a:spcBef>
                <a:spcPts val="25"/>
              </a:spcBef>
              <a:buChar char="•"/>
              <a:tabLst>
                <a:tab pos="297815" algn="l"/>
                <a:tab pos="298450" algn="l"/>
              </a:tabLst>
            </a:pPr>
            <a:r>
              <a:rPr sz="1800" dirty="0">
                <a:latin typeface="Arial"/>
                <a:cs typeface="Arial"/>
              </a:rPr>
              <a:t>zu</a:t>
            </a:r>
            <a:r>
              <a:rPr sz="1800" spc="-15" dirty="0">
                <a:latin typeface="Arial"/>
                <a:cs typeface="Arial"/>
              </a:rPr>
              <a:t> </a:t>
            </a:r>
            <a:r>
              <a:rPr sz="1800" spc="-5" dirty="0">
                <a:latin typeface="Arial"/>
                <a:cs typeface="Arial"/>
              </a:rPr>
              <a:t>weit</a:t>
            </a:r>
            <a:r>
              <a:rPr sz="1800" spc="-15" dirty="0">
                <a:latin typeface="Arial"/>
                <a:cs typeface="Arial"/>
              </a:rPr>
              <a:t> </a:t>
            </a:r>
            <a:r>
              <a:rPr sz="1800" dirty="0">
                <a:latin typeface="Arial"/>
                <a:cs typeface="Arial"/>
              </a:rPr>
              <a:t>ist</a:t>
            </a:r>
            <a:r>
              <a:rPr sz="1800" spc="-10" dirty="0">
                <a:latin typeface="Arial"/>
                <a:cs typeface="Arial"/>
              </a:rPr>
              <a:t> </a:t>
            </a:r>
            <a:r>
              <a:rPr sz="1800" spc="-5" dirty="0">
                <a:latin typeface="Arial"/>
                <a:cs typeface="Arial"/>
              </a:rPr>
              <a:t>auch</a:t>
            </a:r>
            <a:r>
              <a:rPr sz="1800" spc="-15" dirty="0">
                <a:latin typeface="Arial"/>
                <a:cs typeface="Arial"/>
              </a:rPr>
              <a:t> </a:t>
            </a:r>
            <a:r>
              <a:rPr sz="1800" spc="-5" dirty="0">
                <a:latin typeface="Arial"/>
                <a:cs typeface="Arial"/>
              </a:rPr>
              <a:t>nicht</a:t>
            </a:r>
            <a:r>
              <a:rPr sz="1800" spc="-15" dirty="0">
                <a:latin typeface="Arial"/>
                <a:cs typeface="Arial"/>
              </a:rPr>
              <a:t> </a:t>
            </a:r>
            <a:r>
              <a:rPr sz="1800" spc="-5" dirty="0">
                <a:latin typeface="Arial"/>
                <a:cs typeface="Arial"/>
              </a:rPr>
              <a:t>ideal</a:t>
            </a:r>
            <a:endParaRPr sz="1800">
              <a:latin typeface="Arial"/>
              <a:cs typeface="Arial"/>
            </a:endParaRPr>
          </a:p>
          <a:p>
            <a:pPr marL="298450" indent="-285750">
              <a:lnSpc>
                <a:spcPts val="2135"/>
              </a:lnSpc>
              <a:buChar char="•"/>
              <a:tabLst>
                <a:tab pos="297815" algn="l"/>
                <a:tab pos="298450" algn="l"/>
              </a:tabLst>
            </a:pPr>
            <a:r>
              <a:rPr sz="1800" spc="-5" dirty="0">
                <a:latin typeface="Arial"/>
                <a:cs typeface="Arial"/>
              </a:rPr>
              <a:t>Keine</a:t>
            </a:r>
            <a:r>
              <a:rPr sz="1800" spc="-20" dirty="0">
                <a:latin typeface="Arial"/>
                <a:cs typeface="Arial"/>
              </a:rPr>
              <a:t> </a:t>
            </a:r>
            <a:r>
              <a:rPr sz="1800" spc="-5" dirty="0">
                <a:latin typeface="Arial"/>
                <a:cs typeface="Arial"/>
              </a:rPr>
              <a:t>bunten</a:t>
            </a:r>
            <a:r>
              <a:rPr sz="1800" spc="-20" dirty="0">
                <a:latin typeface="Arial"/>
                <a:cs typeface="Arial"/>
              </a:rPr>
              <a:t> </a:t>
            </a:r>
            <a:r>
              <a:rPr sz="1800" spc="-5" dirty="0">
                <a:latin typeface="Arial"/>
                <a:cs typeface="Arial"/>
              </a:rPr>
              <a:t>grellen</a:t>
            </a:r>
            <a:r>
              <a:rPr sz="1800" spc="-20" dirty="0">
                <a:latin typeface="Arial"/>
                <a:cs typeface="Arial"/>
              </a:rPr>
              <a:t> </a:t>
            </a:r>
            <a:r>
              <a:rPr sz="1800" spc="-5" dirty="0">
                <a:latin typeface="Arial"/>
                <a:cs typeface="Arial"/>
              </a:rPr>
              <a:t>Farben</a:t>
            </a:r>
            <a:endParaRPr sz="1800">
              <a:latin typeface="Arial"/>
              <a:cs typeface="Arial"/>
            </a:endParaRPr>
          </a:p>
          <a:p>
            <a:pPr marL="298450" indent="-285750">
              <a:lnSpc>
                <a:spcPts val="2125"/>
              </a:lnSpc>
              <a:spcBef>
                <a:spcPts val="45"/>
              </a:spcBef>
              <a:buChar char="•"/>
              <a:tabLst>
                <a:tab pos="297815" algn="l"/>
                <a:tab pos="298450" algn="l"/>
              </a:tabLst>
            </a:pPr>
            <a:r>
              <a:rPr sz="1800" spc="-5" dirty="0">
                <a:latin typeface="Arial"/>
                <a:cs typeface="Arial"/>
              </a:rPr>
              <a:t>Keine</a:t>
            </a:r>
            <a:r>
              <a:rPr sz="1800" dirty="0">
                <a:latin typeface="Arial"/>
                <a:cs typeface="Arial"/>
              </a:rPr>
              <a:t> </a:t>
            </a:r>
            <a:r>
              <a:rPr sz="1800" spc="-5" dirty="0">
                <a:latin typeface="Arial"/>
                <a:cs typeface="Arial"/>
              </a:rPr>
              <a:t>politischen,</a:t>
            </a:r>
            <a:r>
              <a:rPr sz="1800" dirty="0">
                <a:latin typeface="Arial"/>
                <a:cs typeface="Arial"/>
              </a:rPr>
              <a:t> </a:t>
            </a:r>
            <a:r>
              <a:rPr sz="1800" spc="-5" dirty="0">
                <a:latin typeface="Arial"/>
                <a:cs typeface="Arial"/>
              </a:rPr>
              <a:t>soziologischen</a:t>
            </a:r>
            <a:r>
              <a:rPr sz="1800" spc="5" dirty="0">
                <a:latin typeface="Arial"/>
                <a:cs typeface="Arial"/>
              </a:rPr>
              <a:t> </a:t>
            </a:r>
            <a:r>
              <a:rPr sz="1800" spc="-5" dirty="0">
                <a:latin typeface="Arial"/>
                <a:cs typeface="Arial"/>
              </a:rPr>
              <a:t>etc</a:t>
            </a:r>
            <a:r>
              <a:rPr sz="1800" spc="5" dirty="0">
                <a:latin typeface="Arial"/>
                <a:cs typeface="Arial"/>
              </a:rPr>
              <a:t> </a:t>
            </a:r>
            <a:r>
              <a:rPr sz="1800" spc="-5" dirty="0">
                <a:latin typeface="Arial"/>
                <a:cs typeface="Arial"/>
              </a:rPr>
              <a:t>Slogans</a:t>
            </a:r>
            <a:r>
              <a:rPr sz="1800" spc="5" dirty="0">
                <a:latin typeface="Arial"/>
                <a:cs typeface="Arial"/>
              </a:rPr>
              <a:t> </a:t>
            </a:r>
            <a:r>
              <a:rPr sz="1800" spc="-5" dirty="0">
                <a:latin typeface="Arial"/>
                <a:cs typeface="Arial"/>
              </a:rPr>
              <a:t>bzw</a:t>
            </a:r>
            <a:r>
              <a:rPr sz="1800" dirty="0">
                <a:latin typeface="Arial"/>
                <a:cs typeface="Arial"/>
              </a:rPr>
              <a:t> </a:t>
            </a:r>
            <a:r>
              <a:rPr sz="1800" spc="-5" dirty="0">
                <a:latin typeface="Arial"/>
                <a:cs typeface="Arial"/>
              </a:rPr>
              <a:t>polarisierende</a:t>
            </a:r>
            <a:r>
              <a:rPr sz="1800" spc="5" dirty="0">
                <a:latin typeface="Arial"/>
                <a:cs typeface="Arial"/>
              </a:rPr>
              <a:t> </a:t>
            </a:r>
            <a:r>
              <a:rPr sz="1800" spc="-5" dirty="0">
                <a:latin typeface="Arial"/>
                <a:cs typeface="Arial"/>
              </a:rPr>
              <a:t>Messages</a:t>
            </a:r>
            <a:endParaRPr sz="1800">
              <a:latin typeface="Arial"/>
              <a:cs typeface="Arial"/>
            </a:endParaRPr>
          </a:p>
          <a:p>
            <a:pPr marL="298450" indent="-285750">
              <a:lnSpc>
                <a:spcPts val="2125"/>
              </a:lnSpc>
              <a:buChar char="•"/>
              <a:tabLst>
                <a:tab pos="297815" algn="l"/>
                <a:tab pos="298450" algn="l"/>
              </a:tabLst>
            </a:pPr>
            <a:r>
              <a:rPr sz="1800" spc="-5" dirty="0">
                <a:latin typeface="Arial"/>
                <a:cs typeface="Arial"/>
              </a:rPr>
              <a:t>Ke</a:t>
            </a:r>
            <a:r>
              <a:rPr sz="1800" dirty="0">
                <a:latin typeface="Arial"/>
                <a:cs typeface="Arial"/>
              </a:rPr>
              <a:t>i</a:t>
            </a:r>
            <a:r>
              <a:rPr sz="1800" spc="-5" dirty="0">
                <a:latin typeface="Arial"/>
                <a:cs typeface="Arial"/>
              </a:rPr>
              <a:t>n</a:t>
            </a:r>
            <a:r>
              <a:rPr sz="1800" dirty="0">
                <a:latin typeface="Arial"/>
                <a:cs typeface="Arial"/>
              </a:rPr>
              <a:t>e</a:t>
            </a:r>
            <a:r>
              <a:rPr sz="1800" spc="-105" dirty="0">
                <a:latin typeface="Arial"/>
                <a:cs typeface="Arial"/>
              </a:rPr>
              <a:t> </a:t>
            </a:r>
            <a:r>
              <a:rPr sz="1800" spc="-5" dirty="0">
                <a:latin typeface="Arial"/>
                <a:cs typeface="Arial"/>
              </a:rPr>
              <a:t>A</a:t>
            </a:r>
            <a:r>
              <a:rPr sz="1800" dirty="0">
                <a:latin typeface="Arial"/>
                <a:cs typeface="Arial"/>
              </a:rPr>
              <a:t>ll</a:t>
            </a:r>
            <a:r>
              <a:rPr sz="1800" spc="-5" dirty="0">
                <a:latin typeface="Arial"/>
                <a:cs typeface="Arial"/>
              </a:rPr>
              <a:t>tag</a:t>
            </a:r>
            <a:r>
              <a:rPr sz="1800" dirty="0">
                <a:latin typeface="Arial"/>
                <a:cs typeface="Arial"/>
              </a:rPr>
              <a:t>skl</a:t>
            </a:r>
            <a:r>
              <a:rPr sz="1800" spc="-5" dirty="0">
                <a:latin typeface="Arial"/>
                <a:cs typeface="Arial"/>
              </a:rPr>
              <a:t>e</a:t>
            </a:r>
            <a:r>
              <a:rPr sz="1800" dirty="0">
                <a:latin typeface="Arial"/>
                <a:cs typeface="Arial"/>
              </a:rPr>
              <a:t>i</a:t>
            </a:r>
            <a:r>
              <a:rPr sz="1800" spc="-5" dirty="0">
                <a:latin typeface="Arial"/>
                <a:cs typeface="Arial"/>
              </a:rPr>
              <a:t>dun</a:t>
            </a:r>
            <a:r>
              <a:rPr sz="1800" dirty="0">
                <a:latin typeface="Arial"/>
                <a:cs typeface="Arial"/>
              </a:rPr>
              <a:t>g</a:t>
            </a:r>
            <a:endParaRPr sz="1800">
              <a:latin typeface="Arial"/>
              <a:cs typeface="Arial"/>
            </a:endParaRPr>
          </a:p>
          <a:p>
            <a:pPr>
              <a:lnSpc>
                <a:spcPct val="100000"/>
              </a:lnSpc>
              <a:spcBef>
                <a:spcPts val="50"/>
              </a:spcBef>
              <a:buFont typeface="Arial"/>
              <a:buChar char="•"/>
            </a:pPr>
            <a:endParaRPr sz="1900">
              <a:latin typeface="Arial"/>
              <a:cs typeface="Arial"/>
            </a:endParaRPr>
          </a:p>
          <a:p>
            <a:pPr marL="12700">
              <a:lnSpc>
                <a:spcPct val="100000"/>
              </a:lnSpc>
            </a:pPr>
            <a:r>
              <a:rPr sz="1800" b="1" spc="-5" dirty="0">
                <a:latin typeface="Arial"/>
                <a:cs typeface="Arial"/>
              </a:rPr>
              <a:t>Hygiene</a:t>
            </a:r>
            <a:endParaRPr sz="1800">
              <a:latin typeface="Arial"/>
              <a:cs typeface="Arial"/>
            </a:endParaRPr>
          </a:p>
          <a:p>
            <a:pPr>
              <a:lnSpc>
                <a:spcPct val="100000"/>
              </a:lnSpc>
              <a:spcBef>
                <a:spcPts val="30"/>
              </a:spcBef>
            </a:pPr>
            <a:endParaRPr sz="1850">
              <a:latin typeface="Arial"/>
              <a:cs typeface="Arial"/>
            </a:endParaRPr>
          </a:p>
          <a:p>
            <a:pPr marL="298450" indent="-285750">
              <a:lnSpc>
                <a:spcPts val="2125"/>
              </a:lnSpc>
              <a:buChar char="•"/>
              <a:tabLst>
                <a:tab pos="297815" algn="l"/>
                <a:tab pos="298450" algn="l"/>
              </a:tabLst>
            </a:pPr>
            <a:r>
              <a:rPr sz="1800" spc="-5" dirty="0">
                <a:latin typeface="Arial"/>
                <a:cs typeface="Arial"/>
              </a:rPr>
              <a:t>Auf</a:t>
            </a:r>
            <a:r>
              <a:rPr sz="1800" dirty="0">
                <a:latin typeface="Arial"/>
                <a:cs typeface="Arial"/>
              </a:rPr>
              <a:t> </a:t>
            </a:r>
            <a:r>
              <a:rPr sz="1800" spc="-5" dirty="0">
                <a:latin typeface="Arial"/>
                <a:cs typeface="Arial"/>
              </a:rPr>
              <a:t>ausreichende</a:t>
            </a:r>
            <a:r>
              <a:rPr sz="1800" dirty="0">
                <a:latin typeface="Arial"/>
                <a:cs typeface="Arial"/>
              </a:rPr>
              <a:t> </a:t>
            </a:r>
            <a:r>
              <a:rPr sz="1800" spc="-5" dirty="0">
                <a:latin typeface="Arial"/>
                <a:cs typeface="Arial"/>
              </a:rPr>
              <a:t>Hygiene</a:t>
            </a:r>
            <a:r>
              <a:rPr sz="1800" spc="5" dirty="0">
                <a:latin typeface="Arial"/>
                <a:cs typeface="Arial"/>
              </a:rPr>
              <a:t> </a:t>
            </a:r>
            <a:r>
              <a:rPr sz="1800" spc="-5" dirty="0">
                <a:latin typeface="Arial"/>
                <a:cs typeface="Arial"/>
              </a:rPr>
              <a:t>achten,</a:t>
            </a:r>
            <a:r>
              <a:rPr sz="1800" dirty="0">
                <a:latin typeface="Arial"/>
                <a:cs typeface="Arial"/>
              </a:rPr>
              <a:t> </a:t>
            </a:r>
            <a:r>
              <a:rPr sz="1800" spc="-5" dirty="0">
                <a:latin typeface="Arial"/>
                <a:cs typeface="Arial"/>
              </a:rPr>
              <a:t>keine</a:t>
            </a:r>
            <a:r>
              <a:rPr sz="1800" spc="5" dirty="0">
                <a:latin typeface="Arial"/>
                <a:cs typeface="Arial"/>
              </a:rPr>
              <a:t> </a:t>
            </a:r>
            <a:r>
              <a:rPr sz="1800" spc="-5" dirty="0">
                <a:latin typeface="Arial"/>
                <a:cs typeface="Arial"/>
              </a:rPr>
              <a:t>stark</a:t>
            </a:r>
            <a:r>
              <a:rPr sz="1800" dirty="0">
                <a:latin typeface="Arial"/>
                <a:cs typeface="Arial"/>
              </a:rPr>
              <a:t> </a:t>
            </a:r>
            <a:r>
              <a:rPr sz="1800" spc="-5" dirty="0">
                <a:latin typeface="Arial"/>
                <a:cs typeface="Arial"/>
              </a:rPr>
              <a:t>riechenden</a:t>
            </a:r>
            <a:r>
              <a:rPr sz="1800" spc="5" dirty="0">
                <a:latin typeface="Arial"/>
                <a:cs typeface="Arial"/>
              </a:rPr>
              <a:t> </a:t>
            </a:r>
            <a:r>
              <a:rPr sz="1800" spc="-5" dirty="0">
                <a:latin typeface="Arial"/>
                <a:cs typeface="Arial"/>
              </a:rPr>
              <a:t>Parfüms,</a:t>
            </a:r>
            <a:r>
              <a:rPr sz="1800" dirty="0">
                <a:latin typeface="Arial"/>
                <a:cs typeface="Arial"/>
              </a:rPr>
              <a:t> </a:t>
            </a:r>
            <a:r>
              <a:rPr sz="1800" spc="-5" dirty="0">
                <a:latin typeface="Arial"/>
                <a:cs typeface="Arial"/>
              </a:rPr>
              <a:t>Rasierwasser</a:t>
            </a:r>
            <a:r>
              <a:rPr sz="1800" spc="5" dirty="0">
                <a:latin typeface="Arial"/>
                <a:cs typeface="Arial"/>
              </a:rPr>
              <a:t> </a:t>
            </a:r>
            <a:r>
              <a:rPr sz="1800" spc="-5" dirty="0">
                <a:latin typeface="Arial"/>
                <a:cs typeface="Arial"/>
              </a:rPr>
              <a:t>etc</a:t>
            </a:r>
            <a:endParaRPr sz="1800">
              <a:latin typeface="Arial"/>
              <a:cs typeface="Arial"/>
            </a:endParaRPr>
          </a:p>
          <a:p>
            <a:pPr marL="298450" indent="-285750">
              <a:lnSpc>
                <a:spcPts val="2125"/>
              </a:lnSpc>
              <a:buChar char="•"/>
              <a:tabLst>
                <a:tab pos="297815" algn="l"/>
                <a:tab pos="298450" algn="l"/>
              </a:tabLst>
            </a:pPr>
            <a:r>
              <a:rPr sz="1800" spc="-5" dirty="0">
                <a:latin typeface="Arial"/>
                <a:cs typeface="Arial"/>
              </a:rPr>
              <a:t>Saubere</a:t>
            </a:r>
            <a:r>
              <a:rPr sz="1800" spc="-50" dirty="0">
                <a:latin typeface="Arial"/>
                <a:cs typeface="Arial"/>
              </a:rPr>
              <a:t> </a:t>
            </a:r>
            <a:r>
              <a:rPr sz="1800" spc="-5" dirty="0">
                <a:latin typeface="Arial"/>
                <a:cs typeface="Arial"/>
              </a:rPr>
              <a:t>Füße</a:t>
            </a:r>
            <a:endParaRPr sz="1800">
              <a:latin typeface="Arial"/>
              <a:cs typeface="Arial"/>
            </a:endParaRPr>
          </a:p>
          <a:p>
            <a:pPr>
              <a:lnSpc>
                <a:spcPct val="100000"/>
              </a:lnSpc>
              <a:spcBef>
                <a:spcPts val="50"/>
              </a:spcBef>
              <a:buFont typeface="Arial"/>
              <a:buChar char="•"/>
            </a:pPr>
            <a:endParaRPr sz="1900">
              <a:latin typeface="Arial"/>
              <a:cs typeface="Arial"/>
            </a:endParaRPr>
          </a:p>
          <a:p>
            <a:pPr marL="12700">
              <a:lnSpc>
                <a:spcPct val="100000"/>
              </a:lnSpc>
            </a:pPr>
            <a:r>
              <a:rPr sz="1800" b="1" spc="-10" dirty="0">
                <a:latin typeface="Arial"/>
                <a:cs typeface="Arial"/>
              </a:rPr>
              <a:t>Vertraulichkeit</a:t>
            </a:r>
            <a:endParaRPr sz="1800">
              <a:latin typeface="Arial"/>
              <a:cs typeface="Arial"/>
            </a:endParaRPr>
          </a:p>
          <a:p>
            <a:pPr>
              <a:lnSpc>
                <a:spcPct val="100000"/>
              </a:lnSpc>
              <a:spcBef>
                <a:spcPts val="30"/>
              </a:spcBef>
            </a:pPr>
            <a:endParaRPr sz="1850">
              <a:latin typeface="Arial"/>
              <a:cs typeface="Arial"/>
            </a:endParaRPr>
          </a:p>
          <a:p>
            <a:pPr marL="298450" indent="-285750">
              <a:lnSpc>
                <a:spcPct val="100000"/>
              </a:lnSpc>
              <a:buChar char="•"/>
              <a:tabLst>
                <a:tab pos="297815" algn="l"/>
                <a:tab pos="298450" algn="l"/>
              </a:tabLst>
            </a:pPr>
            <a:r>
              <a:rPr sz="1800" spc="-5" dirty="0">
                <a:latin typeface="Arial"/>
                <a:cs typeface="Arial"/>
              </a:rPr>
              <a:t>Nicht </a:t>
            </a:r>
            <a:r>
              <a:rPr sz="1800" dirty="0">
                <a:latin typeface="Arial"/>
                <a:cs typeface="Arial"/>
              </a:rPr>
              <a:t>mit </a:t>
            </a:r>
            <a:r>
              <a:rPr sz="1800" spc="-5" dirty="0">
                <a:latin typeface="Arial"/>
                <a:cs typeface="Arial"/>
              </a:rPr>
              <a:t>Schülern</a:t>
            </a:r>
            <a:r>
              <a:rPr sz="1800" dirty="0">
                <a:latin typeface="Arial"/>
                <a:cs typeface="Arial"/>
              </a:rPr>
              <a:t> </a:t>
            </a:r>
            <a:r>
              <a:rPr sz="1800" spc="-5" dirty="0">
                <a:latin typeface="Arial"/>
                <a:cs typeface="Arial"/>
              </a:rPr>
              <a:t>über</a:t>
            </a:r>
            <a:r>
              <a:rPr sz="1800" dirty="0">
                <a:latin typeface="Arial"/>
                <a:cs typeface="Arial"/>
              </a:rPr>
              <a:t> </a:t>
            </a:r>
            <a:r>
              <a:rPr sz="1800" spc="-5" dirty="0">
                <a:latin typeface="Arial"/>
                <a:cs typeface="Arial"/>
              </a:rPr>
              <a:t>die</a:t>
            </a:r>
            <a:r>
              <a:rPr sz="1800" dirty="0">
                <a:latin typeface="Arial"/>
                <a:cs typeface="Arial"/>
              </a:rPr>
              <a:t> </a:t>
            </a:r>
            <a:r>
              <a:rPr sz="1800" spc="-5" dirty="0">
                <a:latin typeface="Arial"/>
                <a:cs typeface="Arial"/>
              </a:rPr>
              <a:t>Probleme</a:t>
            </a:r>
            <a:r>
              <a:rPr sz="1800" dirty="0">
                <a:latin typeface="Arial"/>
                <a:cs typeface="Arial"/>
              </a:rPr>
              <a:t> </a:t>
            </a:r>
            <a:r>
              <a:rPr sz="1800" spc="-5" dirty="0">
                <a:latin typeface="Arial"/>
                <a:cs typeface="Arial"/>
              </a:rPr>
              <a:t>eines anderen</a:t>
            </a:r>
            <a:r>
              <a:rPr sz="1800" dirty="0">
                <a:latin typeface="Arial"/>
                <a:cs typeface="Arial"/>
              </a:rPr>
              <a:t> </a:t>
            </a:r>
            <a:r>
              <a:rPr sz="1800" spc="-5" dirty="0">
                <a:latin typeface="Arial"/>
                <a:cs typeface="Arial"/>
              </a:rPr>
              <a:t>Schülers</a:t>
            </a:r>
            <a:r>
              <a:rPr sz="1800" dirty="0">
                <a:latin typeface="Arial"/>
                <a:cs typeface="Arial"/>
              </a:rPr>
              <a:t> </a:t>
            </a:r>
            <a:r>
              <a:rPr sz="1800" spc="-5" dirty="0">
                <a:latin typeface="Arial"/>
                <a:cs typeface="Arial"/>
              </a:rPr>
              <a:t>sprechen</a:t>
            </a:r>
            <a:endParaRPr sz="18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F99D03-69F5-8C97-F473-B56801027C6B}"/>
              </a:ext>
            </a:extLst>
          </p:cNvPr>
          <p:cNvSpPr txBox="1"/>
          <p:nvPr/>
        </p:nvSpPr>
        <p:spPr>
          <a:xfrm>
            <a:off x="1066800" y="912926"/>
            <a:ext cx="10058399" cy="5032147"/>
          </a:xfrm>
          <a:prstGeom prst="rect">
            <a:avLst/>
          </a:prstGeom>
          <a:noFill/>
        </p:spPr>
        <p:txBody>
          <a:bodyPr wrap="square">
            <a:spAutoFit/>
          </a:bodyPr>
          <a:lstStyle/>
          <a:p>
            <a:pPr marL="285750" indent="-285750">
              <a:lnSpc>
                <a:spcPct val="150000"/>
              </a:lnSpc>
              <a:buFont typeface="Arial" panose="020B0604020202020204" pitchFamily="34" charset="0"/>
              <a:buChar char="•"/>
            </a:pPr>
            <a:r>
              <a:rPr lang="de-DE" sz="1800" dirty="0">
                <a:effectLst/>
                <a:latin typeface="Roboto" panose="02000000000000000000" pitchFamily="2" charset="0"/>
                <a:ea typeface="Calibri" panose="020F0502020204030204" pitchFamily="34" charset="0"/>
                <a:cs typeface="Calibri (Body)"/>
              </a:rPr>
              <a:t>Yoga im wahren Sinne nutzt die individuelle eigene Persönlichkeit zur Erkenntnis und Reintegration mit dem tieferen Selbst, unkonditionierten Bewusstsein, der Quelle wahrer Freude. </a:t>
            </a:r>
            <a:br>
              <a:rPr lang="de-DE" dirty="0">
                <a:latin typeface="Roboto" panose="02000000000000000000" pitchFamily="2" charset="0"/>
                <a:ea typeface="Calibri" panose="020F0502020204030204" pitchFamily="34" charset="0"/>
                <a:cs typeface="Calibri (Body)"/>
              </a:rPr>
            </a:br>
            <a:endParaRPr lang="de-DE" sz="1800" dirty="0">
              <a:effectLst/>
              <a:latin typeface="Roboto" panose="02000000000000000000" pitchFamily="2" charset="0"/>
              <a:ea typeface="Calibri" panose="020F0502020204030204" pitchFamily="34" charset="0"/>
              <a:cs typeface="Calibri (Body)"/>
            </a:endParaRPr>
          </a:p>
          <a:p>
            <a:pPr marL="285750" indent="-285750">
              <a:lnSpc>
                <a:spcPct val="150000"/>
              </a:lnSpc>
              <a:buFont typeface="Arial" panose="020B0604020202020204" pitchFamily="34" charset="0"/>
              <a:buChar char="•"/>
            </a:pPr>
            <a:r>
              <a:rPr lang="de-DE" sz="1800" dirty="0">
                <a:effectLst/>
                <a:latin typeface="Roboto" panose="02000000000000000000" pitchFamily="2" charset="0"/>
                <a:ea typeface="Calibri" panose="020F0502020204030204" pitchFamily="34" charset="0"/>
                <a:cs typeface="Calibri (Body)"/>
              </a:rPr>
              <a:t>Es ist ein innerer Reinigungsprozess durch Selbsterforschung und Hingabe durch welcher die Struktur der Persönlichkeit transparent wird für eine transpersonelle, existenzielle Ebene.</a:t>
            </a:r>
            <a:br>
              <a:rPr lang="de-DE" sz="1800" dirty="0">
                <a:effectLst/>
                <a:latin typeface="Roboto" panose="02000000000000000000" pitchFamily="2" charset="0"/>
                <a:ea typeface="Calibri" panose="020F0502020204030204" pitchFamily="34" charset="0"/>
                <a:cs typeface="Calibri (Body)"/>
              </a:rPr>
            </a:br>
            <a:endParaRPr lang="en-DE" dirty="0">
              <a:latin typeface="Roboto" panose="02000000000000000000" pitchFamily="2" charset="0"/>
              <a:ea typeface="Calibri" panose="020F0502020204030204" pitchFamily="34" charset="0"/>
              <a:cs typeface="Calibri (Body)"/>
            </a:endParaRPr>
          </a:p>
          <a:p>
            <a:pPr marL="285750" indent="-285750">
              <a:lnSpc>
                <a:spcPct val="150000"/>
              </a:lnSpc>
              <a:buFont typeface="Arial" panose="020B0604020202020204" pitchFamily="34" charset="0"/>
              <a:buChar char="•"/>
            </a:pPr>
            <a:r>
              <a:rPr lang="de-DE" sz="1800" dirty="0">
                <a:effectLst/>
                <a:latin typeface="Roboto" panose="02000000000000000000" pitchFamily="2" charset="0"/>
                <a:ea typeface="Calibri" panose="020F0502020204030204" pitchFamily="34" charset="0"/>
                <a:cs typeface="Calibri (Body)"/>
              </a:rPr>
              <a:t>Das wird normalerweise begleitet von der Erfahrung einer Veränderung und Dekonditionierung.</a:t>
            </a:r>
            <a:br>
              <a:rPr lang="de-DE" sz="1800" dirty="0">
                <a:effectLst/>
                <a:latin typeface="Roboto" panose="02000000000000000000" pitchFamily="2" charset="0"/>
                <a:ea typeface="Calibri" panose="020F0502020204030204" pitchFamily="34" charset="0"/>
                <a:cs typeface="Calibri (Body)"/>
              </a:rPr>
            </a:br>
            <a:endParaRPr lang="de-DE" sz="1800" dirty="0">
              <a:effectLst/>
              <a:latin typeface="Roboto" panose="02000000000000000000" pitchFamily="2" charset="0"/>
              <a:ea typeface="Calibri" panose="020F0502020204030204" pitchFamily="34" charset="0"/>
              <a:cs typeface="Calibri (Body)"/>
            </a:endParaRPr>
          </a:p>
          <a:p>
            <a:pPr marL="285750" indent="-285750">
              <a:lnSpc>
                <a:spcPct val="150000"/>
              </a:lnSpc>
              <a:buFont typeface="Arial" panose="020B0604020202020204" pitchFamily="34" charset="0"/>
              <a:buChar char="•"/>
            </a:pPr>
            <a:r>
              <a:rPr lang="de-DE" sz="1800" dirty="0">
                <a:effectLst/>
                <a:latin typeface="Roboto" panose="02000000000000000000" pitchFamily="2" charset="0"/>
                <a:ea typeface="Calibri" panose="020F0502020204030204" pitchFamily="34" charset="0"/>
                <a:cs typeface="Calibri (Body)"/>
              </a:rPr>
              <a:t>Der Erfahrung das die Persönlichkeit Wandlungsfähig ist und es möglich ist „bessere“ und ganzheitlichere Denk-, Fühl- und Handlungsweisen zu entwickeln.</a:t>
            </a:r>
            <a:br>
              <a:rPr lang="de-DE" sz="1800" dirty="0">
                <a:effectLst/>
                <a:latin typeface="Roboto" panose="02000000000000000000" pitchFamily="2" charset="0"/>
                <a:ea typeface="Calibri" panose="020F0502020204030204" pitchFamily="34" charset="0"/>
                <a:cs typeface="Calibri (Body)"/>
              </a:rPr>
            </a:br>
            <a:endParaRPr lang="en-DE" sz="1800" dirty="0">
              <a:effectLst/>
              <a:latin typeface="Roboto" panose="02000000000000000000" pitchFamily="2" charset="0"/>
              <a:ea typeface="Calibri" panose="020F0502020204030204" pitchFamily="34" charset="0"/>
              <a:cs typeface="Calibri (Body)"/>
            </a:endParaRPr>
          </a:p>
        </p:txBody>
      </p:sp>
    </p:spTree>
    <p:extLst>
      <p:ext uri="{BB962C8B-B14F-4D97-AF65-F5344CB8AC3E}">
        <p14:creationId xmlns:p14="http://schemas.microsoft.com/office/powerpoint/2010/main" val="1434860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22DBBA-7F3A-FA79-8130-981550906292}"/>
              </a:ext>
            </a:extLst>
          </p:cNvPr>
          <p:cNvSpPr txBox="1"/>
          <p:nvPr/>
        </p:nvSpPr>
        <p:spPr>
          <a:xfrm>
            <a:off x="1181100" y="1066800"/>
            <a:ext cx="9829799" cy="4801314"/>
          </a:xfrm>
          <a:prstGeom prst="rect">
            <a:avLst/>
          </a:prstGeom>
          <a:noFill/>
        </p:spPr>
        <p:txBody>
          <a:bodyPr wrap="square">
            <a:spAutoFit/>
          </a:bodyPr>
          <a:lstStyle/>
          <a:p>
            <a:pPr marL="285750" indent="-285750">
              <a:buFont typeface="Arial" panose="020B0604020202020204" pitchFamily="34" charset="0"/>
              <a:buChar char="•"/>
            </a:pPr>
            <a:r>
              <a:rPr lang="de-DE" sz="1800" dirty="0">
                <a:effectLst/>
                <a:latin typeface="Roboto" panose="02000000000000000000" pitchFamily="2" charset="0"/>
                <a:ea typeface="Calibri" panose="020F0502020204030204" pitchFamily="34" charset="0"/>
                <a:cs typeface="Calibri (Body)"/>
              </a:rPr>
              <a:t>Das Wissen um die eigene Persönlichkeitsstruktur, den Konditionierungen, Vorlieben, Glaubenssätzen, Traumas, Stärken und Schwächen ist für den Yogalehrer sehr wichtig.</a:t>
            </a:r>
            <a:br>
              <a:rPr lang="de-DE" sz="1800" dirty="0">
                <a:effectLst/>
                <a:latin typeface="Roboto" panose="02000000000000000000" pitchFamily="2" charset="0"/>
                <a:ea typeface="Calibri" panose="020F0502020204030204" pitchFamily="34" charset="0"/>
                <a:cs typeface="Calibri (Body)"/>
              </a:rPr>
            </a:br>
            <a:endParaRPr lang="de-DE" sz="1800" dirty="0">
              <a:effectLst/>
              <a:latin typeface="Roboto" panose="02000000000000000000" pitchFamily="2" charset="0"/>
              <a:ea typeface="Calibri" panose="020F0502020204030204" pitchFamily="34" charset="0"/>
              <a:cs typeface="Calibri (Body)"/>
            </a:endParaRPr>
          </a:p>
          <a:p>
            <a:pPr marL="285750" indent="-285750">
              <a:buFont typeface="Arial" panose="020B0604020202020204" pitchFamily="34" charset="0"/>
              <a:buChar char="•"/>
            </a:pPr>
            <a:r>
              <a:rPr lang="de-DE" sz="1800" dirty="0">
                <a:effectLst/>
                <a:latin typeface="Roboto" panose="02000000000000000000" pitchFamily="2" charset="0"/>
                <a:ea typeface="Calibri" panose="020F0502020204030204" pitchFamily="34" charset="0"/>
                <a:cs typeface="Calibri (Body)"/>
              </a:rPr>
              <a:t> Ebenso ist es wichtig sich davon nicht limitieren zu lassen und sich beim Unterrichten mit dem inneren Selbst zu verbinden welches, paradoxerweise, gleichzeitig alle Limitierungen hervorbringt und weit darüber hinaus geht. </a:t>
            </a:r>
            <a:br>
              <a:rPr lang="de-DE" sz="1800" dirty="0">
                <a:effectLst/>
                <a:latin typeface="Roboto" panose="02000000000000000000" pitchFamily="2" charset="0"/>
                <a:ea typeface="Calibri" panose="020F0502020204030204" pitchFamily="34" charset="0"/>
                <a:cs typeface="Calibri (Body)"/>
              </a:rPr>
            </a:br>
            <a:endParaRPr lang="de-DE" dirty="0">
              <a:latin typeface="Roboto" panose="02000000000000000000" pitchFamily="2" charset="0"/>
              <a:ea typeface="Calibri" panose="020F0502020204030204" pitchFamily="34" charset="0"/>
              <a:cs typeface="Calibri (Body)"/>
            </a:endParaRPr>
          </a:p>
          <a:p>
            <a:pPr marL="285750" indent="-285750">
              <a:buFont typeface="Arial" panose="020B0604020202020204" pitchFamily="34" charset="0"/>
              <a:buChar char="•"/>
            </a:pPr>
            <a:r>
              <a:rPr lang="de-DE" sz="1800" dirty="0">
                <a:effectLst/>
                <a:latin typeface="Roboto" panose="02000000000000000000" pitchFamily="2" charset="0"/>
                <a:ea typeface="Calibri" panose="020F0502020204030204" pitchFamily="34" charset="0"/>
                <a:cs typeface="Calibri (Body)"/>
              </a:rPr>
              <a:t>Erst dann ist es möglich den Schüler nicht nur als „Person“ zu sehen, sondern als lebendiger Ausdruck eben jener einen Essenz, die sich wunderbar einzigartig zeigt.</a:t>
            </a:r>
            <a:br>
              <a:rPr lang="de-DE" sz="1800" dirty="0">
                <a:effectLst/>
                <a:latin typeface="Roboto" panose="02000000000000000000" pitchFamily="2" charset="0"/>
                <a:ea typeface="Calibri" panose="020F0502020204030204" pitchFamily="34" charset="0"/>
                <a:cs typeface="Calibri (Body)"/>
              </a:rPr>
            </a:br>
            <a:endParaRPr lang="de-DE" sz="1800" dirty="0">
              <a:effectLst/>
              <a:latin typeface="Roboto" panose="02000000000000000000" pitchFamily="2" charset="0"/>
              <a:ea typeface="Calibri" panose="020F0502020204030204" pitchFamily="34" charset="0"/>
              <a:cs typeface="Calibri (Body)"/>
            </a:endParaRPr>
          </a:p>
          <a:p>
            <a:pPr marL="285750" indent="-285750">
              <a:buFont typeface="Arial" panose="020B0604020202020204" pitchFamily="34" charset="0"/>
              <a:buChar char="•"/>
            </a:pPr>
            <a:r>
              <a:rPr lang="de-DE" dirty="0">
                <a:latin typeface="Roboto" panose="02000000000000000000" pitchFamily="2" charset="0"/>
                <a:ea typeface="Calibri" panose="020F0502020204030204" pitchFamily="34" charset="0"/>
                <a:cs typeface="Calibri (Body)"/>
              </a:rPr>
              <a:t>Dieses Verständnis erlaubt vom Herzen und mit Mitgefühl zu unterrichten und den Schüler da abzuholen wo er ist.</a:t>
            </a:r>
          </a:p>
          <a:p>
            <a:pPr marL="285750" indent="-285750">
              <a:buFont typeface="Arial" panose="020B0604020202020204" pitchFamily="34" charset="0"/>
              <a:buChar char="•"/>
            </a:pPr>
            <a:endParaRPr lang="de-DE" dirty="0">
              <a:latin typeface="Roboto" panose="02000000000000000000" pitchFamily="2" charset="0"/>
              <a:ea typeface="Calibri" panose="020F0502020204030204" pitchFamily="34" charset="0"/>
              <a:cs typeface="Calibri (Body)"/>
            </a:endParaRPr>
          </a:p>
          <a:p>
            <a:pPr marL="285750" indent="-285750">
              <a:buFont typeface="Arial" panose="020B0604020202020204" pitchFamily="34" charset="0"/>
              <a:buChar char="•"/>
            </a:pPr>
            <a:r>
              <a:rPr lang="de-DE" dirty="0">
                <a:latin typeface="Roboto" panose="02000000000000000000" pitchFamily="2" charset="0"/>
                <a:ea typeface="Calibri" panose="020F0502020204030204" pitchFamily="34" charset="0"/>
                <a:cs typeface="Calibri (Body)"/>
              </a:rPr>
              <a:t>ayurvedische Persönlichkeitstypen nach den Doshas: Vata, Kapha, </a:t>
            </a:r>
            <a:r>
              <a:rPr lang="de-DE" dirty="0" err="1">
                <a:latin typeface="Roboto" panose="02000000000000000000" pitchFamily="2" charset="0"/>
                <a:ea typeface="Calibri" panose="020F0502020204030204" pitchFamily="34" charset="0"/>
                <a:cs typeface="Calibri (Body)"/>
              </a:rPr>
              <a:t>Pitta</a:t>
            </a:r>
            <a:r>
              <a:rPr lang="de-DE" dirty="0">
                <a:latin typeface="Roboto" panose="02000000000000000000" pitchFamily="2" charset="0"/>
                <a:ea typeface="Calibri" panose="020F0502020204030204" pitchFamily="34" charset="0"/>
                <a:cs typeface="Calibri (Body)"/>
              </a:rPr>
              <a:t> </a:t>
            </a:r>
          </a:p>
          <a:p>
            <a:pPr marL="285750" indent="-285750">
              <a:buFont typeface="Arial" panose="020B0604020202020204" pitchFamily="34" charset="0"/>
              <a:buChar char="•"/>
            </a:pPr>
            <a:endParaRPr lang="de-DE" dirty="0">
              <a:latin typeface="Roboto" panose="02000000000000000000" pitchFamily="2" charset="0"/>
              <a:ea typeface="Calibri" panose="020F0502020204030204" pitchFamily="34" charset="0"/>
              <a:cs typeface="Calibri (Body)"/>
            </a:endParaRPr>
          </a:p>
          <a:p>
            <a:pPr marL="285750" indent="-285750">
              <a:buFont typeface="Arial" panose="020B0604020202020204" pitchFamily="34" charset="0"/>
              <a:buChar char="•"/>
            </a:pPr>
            <a:r>
              <a:rPr lang="de-DE" dirty="0" err="1">
                <a:latin typeface="Roboto" panose="02000000000000000000" pitchFamily="2" charset="0"/>
                <a:ea typeface="Calibri" panose="020F0502020204030204" pitchFamily="34" charset="0"/>
                <a:cs typeface="Calibri (Body)"/>
              </a:rPr>
              <a:t>Gunas</a:t>
            </a:r>
            <a:r>
              <a:rPr lang="de-DE" dirty="0">
                <a:latin typeface="Roboto" panose="02000000000000000000" pitchFamily="2" charset="0"/>
                <a:ea typeface="Calibri" panose="020F0502020204030204" pitchFamily="34" charset="0"/>
                <a:cs typeface="Calibri (Body)"/>
              </a:rPr>
              <a:t>: Rajas, Tamas, </a:t>
            </a:r>
            <a:r>
              <a:rPr lang="de-DE" dirty="0" err="1">
                <a:latin typeface="Roboto" panose="02000000000000000000" pitchFamily="2" charset="0"/>
                <a:ea typeface="Calibri" panose="020F0502020204030204" pitchFamily="34" charset="0"/>
                <a:cs typeface="Calibri (Body)"/>
              </a:rPr>
              <a:t>Sattva</a:t>
            </a:r>
            <a:endParaRPr lang="de-DE" dirty="0">
              <a:latin typeface="Roboto" panose="02000000000000000000" pitchFamily="2" charset="0"/>
              <a:ea typeface="Calibri" panose="020F0502020204030204" pitchFamily="34" charset="0"/>
              <a:cs typeface="Calibri (Body)"/>
            </a:endParaRPr>
          </a:p>
          <a:p>
            <a:pPr marL="285750" indent="-285750">
              <a:buFont typeface="Arial" panose="020B0604020202020204" pitchFamily="34" charset="0"/>
              <a:buChar char="•"/>
            </a:pPr>
            <a:endParaRPr lang="en-DE" sz="1800" dirty="0">
              <a:effectLst/>
              <a:latin typeface="Roboto" panose="02000000000000000000" pitchFamily="2" charset="0"/>
              <a:ea typeface="Calibri" panose="020F0502020204030204" pitchFamily="34" charset="0"/>
              <a:cs typeface="Calibri (Body)"/>
            </a:endParaRPr>
          </a:p>
        </p:txBody>
      </p:sp>
    </p:spTree>
    <p:extLst>
      <p:ext uri="{BB962C8B-B14F-4D97-AF65-F5344CB8AC3E}">
        <p14:creationId xmlns:p14="http://schemas.microsoft.com/office/powerpoint/2010/main" val="125512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115570" y="1273810"/>
          <a:ext cx="11948158" cy="4570730"/>
        </p:xfrm>
        <a:graphic>
          <a:graphicData uri="http://schemas.openxmlformats.org/drawingml/2006/table">
            <a:tbl>
              <a:tblPr firstRow="1" bandRow="1">
                <a:tableStyleId>{2D5ABB26-0587-4C30-8999-92F81FD0307C}</a:tableStyleId>
              </a:tblPr>
              <a:tblGrid>
                <a:gridCol w="457200">
                  <a:extLst>
                    <a:ext uri="{9D8B030D-6E8A-4147-A177-3AD203B41FA5}">
                      <a16:colId xmlns:a16="http://schemas.microsoft.com/office/drawing/2014/main" val="20000"/>
                    </a:ext>
                  </a:extLst>
                </a:gridCol>
                <a:gridCol w="2529840">
                  <a:extLst>
                    <a:ext uri="{9D8B030D-6E8A-4147-A177-3AD203B41FA5}">
                      <a16:colId xmlns:a16="http://schemas.microsoft.com/office/drawing/2014/main" val="20001"/>
                    </a:ext>
                  </a:extLst>
                </a:gridCol>
                <a:gridCol w="2560319">
                  <a:extLst>
                    <a:ext uri="{9D8B030D-6E8A-4147-A177-3AD203B41FA5}">
                      <a16:colId xmlns:a16="http://schemas.microsoft.com/office/drawing/2014/main" val="20002"/>
                    </a:ext>
                  </a:extLst>
                </a:gridCol>
                <a:gridCol w="3108959">
                  <a:extLst>
                    <a:ext uri="{9D8B030D-6E8A-4147-A177-3AD203B41FA5}">
                      <a16:colId xmlns:a16="http://schemas.microsoft.com/office/drawing/2014/main" val="20003"/>
                    </a:ext>
                  </a:extLst>
                </a:gridCol>
                <a:gridCol w="3291840">
                  <a:extLst>
                    <a:ext uri="{9D8B030D-6E8A-4147-A177-3AD203B41FA5}">
                      <a16:colId xmlns:a16="http://schemas.microsoft.com/office/drawing/2014/main" val="20004"/>
                    </a:ext>
                  </a:extLst>
                </a:gridCol>
              </a:tblGrid>
              <a:tr h="552450">
                <a:tc gridSpan="5">
                  <a:txBody>
                    <a:bodyPr/>
                    <a:lstStyle/>
                    <a:p>
                      <a:pPr algn="ctr">
                        <a:lnSpc>
                          <a:spcPct val="100000"/>
                        </a:lnSpc>
                        <a:spcBef>
                          <a:spcPts val="525"/>
                        </a:spcBef>
                      </a:pPr>
                      <a:r>
                        <a:rPr sz="2400" b="1" spc="-175" dirty="0">
                          <a:solidFill>
                            <a:srgbClr val="FFFFFF"/>
                          </a:solidFill>
                          <a:latin typeface="Arial"/>
                          <a:cs typeface="Arial"/>
                        </a:rPr>
                        <a:t>Übersicht</a:t>
                      </a:r>
                      <a:endParaRPr sz="2400">
                        <a:latin typeface="Arial"/>
                        <a:cs typeface="Arial"/>
                      </a:endParaRPr>
                    </a:p>
                  </a:txBody>
                  <a:tcPr marL="0" marR="0" marT="66675" marB="0">
                    <a:lnL w="19050">
                      <a:solidFill>
                        <a:srgbClr val="FFFFFF"/>
                      </a:solidFill>
                      <a:prstDash val="solid"/>
                    </a:lnL>
                    <a:lnR w="19050">
                      <a:solidFill>
                        <a:srgbClr val="FFFFFF"/>
                      </a:solidFill>
                      <a:prstDash val="solid"/>
                    </a:lnR>
                    <a:lnT w="19050">
                      <a:solidFill>
                        <a:srgbClr val="FFFFFF"/>
                      </a:solidFill>
                      <a:prstDash val="solid"/>
                    </a:lnT>
                    <a:lnB w="57150">
                      <a:solidFill>
                        <a:srgbClr val="FFFFFF"/>
                      </a:solidFill>
                      <a:prstDash val="solid"/>
                    </a:lnB>
                    <a:solidFill>
                      <a:srgbClr val="4472C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573405">
                <a:tc>
                  <a:txBody>
                    <a:bodyPr/>
                    <a:lstStyle/>
                    <a:p>
                      <a:pPr>
                        <a:lnSpc>
                          <a:spcPct val="100000"/>
                        </a:lnSpc>
                        <a:spcBef>
                          <a:spcPts val="50"/>
                        </a:spcBef>
                      </a:pPr>
                      <a:endParaRPr sz="1200">
                        <a:latin typeface="Times New Roman"/>
                        <a:cs typeface="Times New Roman"/>
                      </a:endParaRPr>
                    </a:p>
                    <a:p>
                      <a:pPr algn="ctr">
                        <a:lnSpc>
                          <a:spcPct val="100000"/>
                        </a:lnSpc>
                      </a:pPr>
                      <a:r>
                        <a:rPr sz="1200" b="1" spc="-105" dirty="0">
                          <a:solidFill>
                            <a:srgbClr val="FFFFFF"/>
                          </a:solidFill>
                          <a:latin typeface="Arial"/>
                          <a:cs typeface="Arial"/>
                        </a:rPr>
                        <a:t>Kürzel</a:t>
                      </a:r>
                      <a:endParaRPr sz="1200">
                        <a:latin typeface="Arial"/>
                        <a:cs typeface="Arial"/>
                      </a:endParaRPr>
                    </a:p>
                  </a:txBody>
                  <a:tcPr marL="0" marR="0" marT="6350" marB="0">
                    <a:lnL w="19050">
                      <a:solidFill>
                        <a:srgbClr val="FFFFFF"/>
                      </a:solidFill>
                      <a:prstDash val="solid"/>
                    </a:lnL>
                    <a:lnR w="19050">
                      <a:solidFill>
                        <a:srgbClr val="FFFFFF"/>
                      </a:solidFill>
                      <a:prstDash val="solid"/>
                    </a:lnR>
                    <a:lnT w="57150">
                      <a:solidFill>
                        <a:srgbClr val="FFFFFF"/>
                      </a:solidFill>
                      <a:prstDash val="solid"/>
                    </a:lnT>
                    <a:lnB w="19050">
                      <a:solidFill>
                        <a:srgbClr val="FFFFFF"/>
                      </a:solidFill>
                      <a:prstDash val="solid"/>
                    </a:lnB>
                    <a:solidFill>
                      <a:srgbClr val="4472C4"/>
                    </a:solidFill>
                  </a:tcPr>
                </a:tc>
                <a:tc>
                  <a:txBody>
                    <a:bodyPr/>
                    <a:lstStyle/>
                    <a:p>
                      <a:pPr marL="499109">
                        <a:lnSpc>
                          <a:spcPct val="100000"/>
                        </a:lnSpc>
                        <a:spcBef>
                          <a:spcPts val="1070"/>
                        </a:spcBef>
                      </a:pPr>
                      <a:r>
                        <a:rPr sz="1800" spc="-55" dirty="0">
                          <a:latin typeface="Arial"/>
                          <a:cs typeface="Arial"/>
                        </a:rPr>
                        <a:t>F</a:t>
                      </a:r>
                      <a:r>
                        <a:rPr sz="1800" spc="-5" dirty="0">
                          <a:latin typeface="Arial"/>
                          <a:cs typeface="Arial"/>
                        </a:rPr>
                        <a:t>a</a:t>
                      </a:r>
                      <a:r>
                        <a:rPr sz="1800" spc="-15" dirty="0">
                          <a:latin typeface="Arial"/>
                          <a:cs typeface="Arial"/>
                        </a:rPr>
                        <a:t>k</a:t>
                      </a:r>
                      <a:r>
                        <a:rPr sz="1800" spc="-25" dirty="0">
                          <a:latin typeface="Arial"/>
                          <a:cs typeface="Arial"/>
                        </a:rPr>
                        <a:t>t</a:t>
                      </a:r>
                      <a:r>
                        <a:rPr sz="1800" dirty="0">
                          <a:latin typeface="Arial"/>
                          <a:cs typeface="Arial"/>
                        </a:rPr>
                        <a:t>or</a:t>
                      </a:r>
                      <a:r>
                        <a:rPr sz="1800" spc="-90" dirty="0">
                          <a:latin typeface="Arial"/>
                          <a:cs typeface="Arial"/>
                        </a:rPr>
                        <a:t> </a:t>
                      </a:r>
                      <a:r>
                        <a:rPr sz="1800" dirty="0">
                          <a:latin typeface="Arial"/>
                          <a:cs typeface="Arial"/>
                        </a:rPr>
                        <a:t>(</a:t>
                      </a:r>
                      <a:r>
                        <a:rPr sz="1800" spc="5" dirty="0">
                          <a:latin typeface="Arial"/>
                          <a:cs typeface="Arial"/>
                        </a:rPr>
                        <a:t>e</a:t>
                      </a:r>
                      <a:r>
                        <a:rPr sz="1800" dirty="0">
                          <a:latin typeface="Arial"/>
                          <a:cs typeface="Arial"/>
                        </a:rPr>
                        <a:t>ng</a:t>
                      </a:r>
                      <a:r>
                        <a:rPr sz="1800" spc="-5" dirty="0">
                          <a:latin typeface="Arial"/>
                          <a:cs typeface="Arial"/>
                        </a:rPr>
                        <a:t>lis</a:t>
                      </a:r>
                      <a:r>
                        <a:rPr sz="1800" dirty="0">
                          <a:latin typeface="Arial"/>
                          <a:cs typeface="Arial"/>
                        </a:rPr>
                        <a:t>ch)</a:t>
                      </a:r>
                      <a:endParaRPr sz="1800">
                        <a:latin typeface="Arial"/>
                        <a:cs typeface="Arial"/>
                      </a:endParaRPr>
                    </a:p>
                  </a:txBody>
                  <a:tcPr marL="0" marR="0" marT="135890" marB="0">
                    <a:lnL w="19050">
                      <a:solidFill>
                        <a:srgbClr val="FFFFFF"/>
                      </a:solidFill>
                      <a:prstDash val="solid"/>
                    </a:lnL>
                    <a:lnR w="19050">
                      <a:solidFill>
                        <a:srgbClr val="FFFFFF"/>
                      </a:solidFill>
                      <a:prstDash val="solid"/>
                    </a:lnR>
                    <a:lnT w="57150">
                      <a:solidFill>
                        <a:srgbClr val="FFFFFF"/>
                      </a:solidFill>
                      <a:prstDash val="solid"/>
                    </a:lnT>
                    <a:lnB w="19050">
                      <a:solidFill>
                        <a:srgbClr val="FFFFFF"/>
                      </a:solidFill>
                      <a:prstDash val="solid"/>
                    </a:lnB>
                    <a:solidFill>
                      <a:srgbClr val="CFD5EA"/>
                    </a:solidFill>
                  </a:tcPr>
                </a:tc>
                <a:tc>
                  <a:txBody>
                    <a:bodyPr/>
                    <a:lstStyle/>
                    <a:p>
                      <a:pPr marL="522605">
                        <a:lnSpc>
                          <a:spcPct val="100000"/>
                        </a:lnSpc>
                        <a:spcBef>
                          <a:spcPts val="1070"/>
                        </a:spcBef>
                      </a:pPr>
                      <a:r>
                        <a:rPr sz="1800" spc="-55" dirty="0">
                          <a:latin typeface="Arial"/>
                          <a:cs typeface="Arial"/>
                        </a:rPr>
                        <a:t>F</a:t>
                      </a:r>
                      <a:r>
                        <a:rPr sz="1800" spc="-5" dirty="0">
                          <a:latin typeface="Arial"/>
                          <a:cs typeface="Arial"/>
                        </a:rPr>
                        <a:t>a</a:t>
                      </a:r>
                      <a:r>
                        <a:rPr sz="1800" spc="-15" dirty="0">
                          <a:latin typeface="Arial"/>
                          <a:cs typeface="Arial"/>
                        </a:rPr>
                        <a:t>k</a:t>
                      </a:r>
                      <a:r>
                        <a:rPr sz="1800" spc="-25" dirty="0">
                          <a:latin typeface="Arial"/>
                          <a:cs typeface="Arial"/>
                        </a:rPr>
                        <a:t>t</a:t>
                      </a:r>
                      <a:r>
                        <a:rPr sz="1800" dirty="0">
                          <a:latin typeface="Arial"/>
                          <a:cs typeface="Arial"/>
                        </a:rPr>
                        <a:t>or</a:t>
                      </a:r>
                      <a:r>
                        <a:rPr sz="1800" spc="-90" dirty="0">
                          <a:latin typeface="Arial"/>
                          <a:cs typeface="Arial"/>
                        </a:rPr>
                        <a:t> </a:t>
                      </a:r>
                      <a:r>
                        <a:rPr sz="1800" dirty="0">
                          <a:latin typeface="Arial"/>
                          <a:cs typeface="Arial"/>
                        </a:rPr>
                        <a:t>(d</a:t>
                      </a:r>
                      <a:r>
                        <a:rPr sz="1800" spc="5" dirty="0">
                          <a:latin typeface="Arial"/>
                          <a:cs typeface="Arial"/>
                        </a:rPr>
                        <a:t>e</a:t>
                      </a:r>
                      <a:r>
                        <a:rPr sz="1800" dirty="0">
                          <a:latin typeface="Arial"/>
                          <a:cs typeface="Arial"/>
                        </a:rPr>
                        <a:t>u</a:t>
                      </a:r>
                      <a:r>
                        <a:rPr sz="1800" spc="-5" dirty="0">
                          <a:latin typeface="Arial"/>
                          <a:cs typeface="Arial"/>
                        </a:rPr>
                        <a:t>ts</a:t>
                      </a:r>
                      <a:r>
                        <a:rPr sz="1800" dirty="0">
                          <a:latin typeface="Arial"/>
                          <a:cs typeface="Arial"/>
                        </a:rPr>
                        <a:t>ch)</a:t>
                      </a:r>
                      <a:endParaRPr sz="1800">
                        <a:latin typeface="Arial"/>
                        <a:cs typeface="Arial"/>
                      </a:endParaRPr>
                    </a:p>
                  </a:txBody>
                  <a:tcPr marL="0" marR="0" marT="135890" marB="0">
                    <a:lnL w="19050">
                      <a:solidFill>
                        <a:srgbClr val="FFFFFF"/>
                      </a:solidFill>
                      <a:prstDash val="solid"/>
                    </a:lnL>
                    <a:lnR w="19050">
                      <a:solidFill>
                        <a:srgbClr val="FFFFFF"/>
                      </a:solidFill>
                      <a:prstDash val="solid"/>
                    </a:lnR>
                    <a:lnT w="57150">
                      <a:solidFill>
                        <a:srgbClr val="FFFFFF"/>
                      </a:solidFill>
                      <a:prstDash val="solid"/>
                    </a:lnT>
                    <a:lnB w="19050">
                      <a:solidFill>
                        <a:srgbClr val="FFFFFF"/>
                      </a:solidFill>
                      <a:prstDash val="solid"/>
                    </a:lnB>
                    <a:solidFill>
                      <a:srgbClr val="CFD5EA"/>
                    </a:solidFill>
                  </a:tcPr>
                </a:tc>
                <a:tc>
                  <a:txBody>
                    <a:bodyPr/>
                    <a:lstStyle/>
                    <a:p>
                      <a:pPr marL="619125">
                        <a:lnSpc>
                          <a:spcPct val="100000"/>
                        </a:lnSpc>
                        <a:spcBef>
                          <a:spcPts val="1070"/>
                        </a:spcBef>
                      </a:pPr>
                      <a:r>
                        <a:rPr sz="1800" spc="-5" dirty="0">
                          <a:latin typeface="Arial"/>
                          <a:cs typeface="Arial"/>
                        </a:rPr>
                        <a:t>s</a:t>
                      </a:r>
                      <a:r>
                        <a:rPr sz="1800" dirty="0">
                          <a:latin typeface="Arial"/>
                          <a:cs typeface="Arial"/>
                        </a:rPr>
                        <a:t>c</a:t>
                      </a:r>
                      <a:r>
                        <a:rPr sz="1800" spc="-10" dirty="0">
                          <a:latin typeface="Arial"/>
                          <a:cs typeface="Arial"/>
                        </a:rPr>
                        <a:t>h</a:t>
                      </a:r>
                      <a:r>
                        <a:rPr sz="1800" spc="-20" dirty="0">
                          <a:latin typeface="Arial"/>
                          <a:cs typeface="Arial"/>
                        </a:rPr>
                        <a:t>w</a:t>
                      </a:r>
                      <a:r>
                        <a:rPr sz="1800" spc="-5" dirty="0">
                          <a:latin typeface="Arial"/>
                          <a:cs typeface="Arial"/>
                        </a:rPr>
                        <a:t>a</a:t>
                      </a:r>
                      <a:r>
                        <a:rPr sz="1800" dirty="0">
                          <a:latin typeface="Arial"/>
                          <a:cs typeface="Arial"/>
                        </a:rPr>
                        <a:t>ch</a:t>
                      </a:r>
                      <a:r>
                        <a:rPr sz="1800" spc="-85" dirty="0">
                          <a:latin typeface="Arial"/>
                          <a:cs typeface="Arial"/>
                        </a:rPr>
                        <a:t> </a:t>
                      </a:r>
                      <a:r>
                        <a:rPr sz="1800" spc="-5" dirty="0">
                          <a:latin typeface="Arial"/>
                          <a:cs typeface="Arial"/>
                        </a:rPr>
                        <a:t>a</a:t>
                      </a:r>
                      <a:r>
                        <a:rPr sz="1800" dirty="0">
                          <a:latin typeface="Arial"/>
                          <a:cs typeface="Arial"/>
                        </a:rPr>
                        <a:t>u</a:t>
                      </a:r>
                      <a:r>
                        <a:rPr sz="1800" spc="-5" dirty="0">
                          <a:latin typeface="Arial"/>
                          <a:cs typeface="Arial"/>
                        </a:rPr>
                        <a:t>s</a:t>
                      </a:r>
                      <a:r>
                        <a:rPr sz="1800" spc="-15" dirty="0">
                          <a:latin typeface="Arial"/>
                          <a:cs typeface="Arial"/>
                        </a:rPr>
                        <a:t>g</a:t>
                      </a:r>
                      <a:r>
                        <a:rPr sz="1800" dirty="0">
                          <a:latin typeface="Arial"/>
                          <a:cs typeface="Arial"/>
                        </a:rPr>
                        <a:t>ep</a:t>
                      </a:r>
                      <a:r>
                        <a:rPr sz="1800" spc="-40" dirty="0">
                          <a:latin typeface="Arial"/>
                          <a:cs typeface="Arial"/>
                        </a:rPr>
                        <a:t>r</a:t>
                      </a:r>
                      <a:r>
                        <a:rPr sz="1800" spc="-5" dirty="0">
                          <a:latin typeface="Arial"/>
                          <a:cs typeface="Arial"/>
                        </a:rPr>
                        <a:t>ä</a:t>
                      </a:r>
                      <a:r>
                        <a:rPr sz="1800" spc="-25" dirty="0">
                          <a:latin typeface="Arial"/>
                          <a:cs typeface="Arial"/>
                        </a:rPr>
                        <a:t>g</a:t>
                      </a:r>
                      <a:r>
                        <a:rPr sz="1800" dirty="0">
                          <a:latin typeface="Arial"/>
                          <a:cs typeface="Arial"/>
                        </a:rPr>
                        <a:t>t</a:t>
                      </a:r>
                      <a:endParaRPr sz="1800">
                        <a:latin typeface="Arial"/>
                        <a:cs typeface="Arial"/>
                      </a:endParaRPr>
                    </a:p>
                  </a:txBody>
                  <a:tcPr marL="0" marR="0" marT="135890" marB="0">
                    <a:lnL w="19050">
                      <a:solidFill>
                        <a:srgbClr val="FFFFFF"/>
                      </a:solidFill>
                      <a:prstDash val="solid"/>
                    </a:lnL>
                    <a:lnR w="19050">
                      <a:solidFill>
                        <a:srgbClr val="FFFFFF"/>
                      </a:solidFill>
                      <a:prstDash val="solid"/>
                    </a:lnR>
                    <a:lnT w="57150">
                      <a:solidFill>
                        <a:srgbClr val="FFFFFF"/>
                      </a:solidFill>
                      <a:prstDash val="solid"/>
                    </a:lnT>
                    <a:lnB w="19050">
                      <a:solidFill>
                        <a:srgbClr val="FFFFFF"/>
                      </a:solidFill>
                      <a:prstDash val="solid"/>
                    </a:lnB>
                    <a:solidFill>
                      <a:srgbClr val="CFD5EA"/>
                    </a:solidFill>
                  </a:tcPr>
                </a:tc>
                <a:tc>
                  <a:txBody>
                    <a:bodyPr/>
                    <a:lstStyle/>
                    <a:p>
                      <a:pPr marL="880744">
                        <a:lnSpc>
                          <a:spcPct val="100000"/>
                        </a:lnSpc>
                        <a:spcBef>
                          <a:spcPts val="1070"/>
                        </a:spcBef>
                      </a:pPr>
                      <a:r>
                        <a:rPr sz="1800" spc="-25" dirty="0">
                          <a:latin typeface="Arial"/>
                          <a:cs typeface="Arial"/>
                        </a:rPr>
                        <a:t>s</a:t>
                      </a:r>
                      <a:r>
                        <a:rPr sz="1800" spc="-30" dirty="0">
                          <a:latin typeface="Arial"/>
                          <a:cs typeface="Arial"/>
                        </a:rPr>
                        <a:t>t</a:t>
                      </a:r>
                      <a:r>
                        <a:rPr sz="1800" spc="-5" dirty="0">
                          <a:latin typeface="Arial"/>
                          <a:cs typeface="Arial"/>
                        </a:rPr>
                        <a:t>ar</a:t>
                      </a:r>
                      <a:r>
                        <a:rPr sz="1800" dirty="0">
                          <a:latin typeface="Arial"/>
                          <a:cs typeface="Arial"/>
                        </a:rPr>
                        <a:t>k</a:t>
                      </a:r>
                      <a:r>
                        <a:rPr sz="1800" spc="-95" dirty="0">
                          <a:latin typeface="Arial"/>
                          <a:cs typeface="Arial"/>
                        </a:rPr>
                        <a:t> </a:t>
                      </a:r>
                      <a:r>
                        <a:rPr sz="1800" spc="-5" dirty="0">
                          <a:latin typeface="Arial"/>
                          <a:cs typeface="Arial"/>
                        </a:rPr>
                        <a:t>a</a:t>
                      </a:r>
                      <a:r>
                        <a:rPr sz="1800" dirty="0">
                          <a:latin typeface="Arial"/>
                          <a:cs typeface="Arial"/>
                        </a:rPr>
                        <a:t>u</a:t>
                      </a:r>
                      <a:r>
                        <a:rPr sz="1800" spc="-5" dirty="0">
                          <a:latin typeface="Arial"/>
                          <a:cs typeface="Arial"/>
                        </a:rPr>
                        <a:t>s</a:t>
                      </a:r>
                      <a:r>
                        <a:rPr sz="1800" spc="-15" dirty="0">
                          <a:latin typeface="Arial"/>
                          <a:cs typeface="Arial"/>
                        </a:rPr>
                        <a:t>g</a:t>
                      </a:r>
                      <a:r>
                        <a:rPr sz="1800" dirty="0">
                          <a:latin typeface="Arial"/>
                          <a:cs typeface="Arial"/>
                        </a:rPr>
                        <a:t>ep</a:t>
                      </a:r>
                      <a:r>
                        <a:rPr sz="1800" spc="-40" dirty="0">
                          <a:latin typeface="Arial"/>
                          <a:cs typeface="Arial"/>
                        </a:rPr>
                        <a:t>r</a:t>
                      </a:r>
                      <a:r>
                        <a:rPr sz="1800" spc="-5" dirty="0">
                          <a:latin typeface="Arial"/>
                          <a:cs typeface="Arial"/>
                        </a:rPr>
                        <a:t>ä</a:t>
                      </a:r>
                      <a:r>
                        <a:rPr sz="1800" spc="-25" dirty="0">
                          <a:latin typeface="Arial"/>
                          <a:cs typeface="Arial"/>
                        </a:rPr>
                        <a:t>g</a:t>
                      </a:r>
                      <a:r>
                        <a:rPr sz="1800" dirty="0">
                          <a:latin typeface="Arial"/>
                          <a:cs typeface="Arial"/>
                        </a:rPr>
                        <a:t>t</a:t>
                      </a:r>
                      <a:endParaRPr sz="1800">
                        <a:latin typeface="Arial"/>
                        <a:cs typeface="Arial"/>
                      </a:endParaRPr>
                    </a:p>
                  </a:txBody>
                  <a:tcPr marL="0" marR="0" marT="135890" marB="0">
                    <a:lnL w="19050">
                      <a:solidFill>
                        <a:srgbClr val="FFFFFF"/>
                      </a:solidFill>
                      <a:prstDash val="solid"/>
                    </a:lnL>
                    <a:lnR w="19050">
                      <a:solidFill>
                        <a:srgbClr val="FFFFFF"/>
                      </a:solidFill>
                      <a:prstDash val="solid"/>
                    </a:lnR>
                    <a:lnT w="57150">
                      <a:solidFill>
                        <a:srgbClr val="FFFFFF"/>
                      </a:solidFill>
                      <a:prstDash val="solid"/>
                    </a:lnT>
                    <a:lnB w="19050">
                      <a:solidFill>
                        <a:srgbClr val="FFFFFF"/>
                      </a:solidFill>
                      <a:prstDash val="solid"/>
                    </a:lnB>
                    <a:solidFill>
                      <a:srgbClr val="CFD5EA"/>
                    </a:solidFill>
                  </a:tcPr>
                </a:tc>
                <a:extLst>
                  <a:ext uri="{0D108BD9-81ED-4DB2-BD59-A6C34878D82A}">
                    <a16:rowId xmlns:a16="http://schemas.microsoft.com/office/drawing/2014/main" val="10001"/>
                  </a:ext>
                </a:extLst>
              </a:tr>
              <a:tr h="573405">
                <a:tc>
                  <a:txBody>
                    <a:bodyPr/>
                    <a:lstStyle/>
                    <a:p>
                      <a:pPr>
                        <a:lnSpc>
                          <a:spcPct val="100000"/>
                        </a:lnSpc>
                        <a:spcBef>
                          <a:spcPts val="45"/>
                        </a:spcBef>
                      </a:pPr>
                      <a:endParaRPr sz="1200">
                        <a:latin typeface="Times New Roman"/>
                        <a:cs typeface="Times New Roman"/>
                      </a:endParaRPr>
                    </a:p>
                    <a:p>
                      <a:pPr algn="ctr">
                        <a:lnSpc>
                          <a:spcPct val="100000"/>
                        </a:lnSpc>
                        <a:spcBef>
                          <a:spcPts val="5"/>
                        </a:spcBef>
                      </a:pPr>
                      <a:r>
                        <a:rPr sz="1200" b="1" dirty="0">
                          <a:solidFill>
                            <a:srgbClr val="FFFFFF"/>
                          </a:solidFill>
                          <a:latin typeface="Arial"/>
                          <a:cs typeface="Arial"/>
                        </a:rPr>
                        <a:t>O</a:t>
                      </a:r>
                      <a:endParaRPr sz="1200">
                        <a:latin typeface="Arial"/>
                        <a:cs typeface="Arial"/>
                      </a:endParaRPr>
                    </a:p>
                  </a:txBody>
                  <a:tcPr marL="0" marR="0" marT="571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4472C4"/>
                    </a:solidFill>
                  </a:tcPr>
                </a:tc>
                <a:tc>
                  <a:txBody>
                    <a:bodyPr/>
                    <a:lstStyle/>
                    <a:p>
                      <a:pPr marL="8890">
                        <a:lnSpc>
                          <a:spcPct val="100000"/>
                        </a:lnSpc>
                        <a:spcBef>
                          <a:spcPts val="1070"/>
                        </a:spcBef>
                      </a:pPr>
                      <a:r>
                        <a:rPr sz="1800" spc="-5" dirty="0">
                          <a:latin typeface="Arial"/>
                          <a:cs typeface="Arial"/>
                        </a:rPr>
                        <a:t>O</a:t>
                      </a:r>
                      <a:r>
                        <a:rPr sz="1800" dirty="0">
                          <a:latin typeface="Arial"/>
                          <a:cs typeface="Arial"/>
                        </a:rPr>
                        <a:t>penne</a:t>
                      </a:r>
                      <a:r>
                        <a:rPr sz="1800" spc="-5" dirty="0">
                          <a:latin typeface="Arial"/>
                          <a:cs typeface="Arial"/>
                        </a:rPr>
                        <a:t>s</a:t>
                      </a:r>
                      <a:r>
                        <a:rPr sz="1800" dirty="0">
                          <a:latin typeface="Arial"/>
                          <a:cs typeface="Arial"/>
                        </a:rPr>
                        <a:t>s</a:t>
                      </a:r>
                      <a:r>
                        <a:rPr sz="1800" spc="-95" dirty="0">
                          <a:latin typeface="Arial"/>
                          <a:cs typeface="Arial"/>
                        </a:rPr>
                        <a:t> </a:t>
                      </a:r>
                      <a:r>
                        <a:rPr sz="1800" spc="-25" dirty="0">
                          <a:latin typeface="Arial"/>
                          <a:cs typeface="Arial"/>
                        </a:rPr>
                        <a:t>t</a:t>
                      </a:r>
                      <a:r>
                        <a:rPr sz="1800" dirty="0">
                          <a:latin typeface="Arial"/>
                          <a:cs typeface="Arial"/>
                        </a:rPr>
                        <a:t>o</a:t>
                      </a:r>
                      <a:r>
                        <a:rPr sz="1800" spc="-90" dirty="0">
                          <a:latin typeface="Arial"/>
                          <a:cs typeface="Arial"/>
                        </a:rPr>
                        <a:t> </a:t>
                      </a:r>
                      <a:r>
                        <a:rPr sz="1800" spc="-25" dirty="0">
                          <a:latin typeface="Arial"/>
                          <a:cs typeface="Arial"/>
                        </a:rPr>
                        <a:t>e</a:t>
                      </a:r>
                      <a:r>
                        <a:rPr sz="1800" spc="-5" dirty="0">
                          <a:latin typeface="Arial"/>
                          <a:cs typeface="Arial"/>
                        </a:rPr>
                        <a:t>x</a:t>
                      </a:r>
                      <a:r>
                        <a:rPr sz="1800" dirty="0">
                          <a:latin typeface="Arial"/>
                          <a:cs typeface="Arial"/>
                        </a:rPr>
                        <a:t>pe</a:t>
                      </a:r>
                      <a:r>
                        <a:rPr sz="1800" spc="-5" dirty="0">
                          <a:latin typeface="Arial"/>
                          <a:cs typeface="Arial"/>
                        </a:rPr>
                        <a:t>r</a:t>
                      </a:r>
                      <a:r>
                        <a:rPr sz="1800" dirty="0">
                          <a:latin typeface="Arial"/>
                          <a:cs typeface="Arial"/>
                        </a:rPr>
                        <a:t>ience</a:t>
                      </a:r>
                      <a:endParaRPr sz="1800">
                        <a:latin typeface="Arial"/>
                        <a:cs typeface="Arial"/>
                      </a:endParaRPr>
                    </a:p>
                  </a:txBody>
                  <a:tcPr marL="0" marR="0" marT="13589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EBF5"/>
                    </a:solidFill>
                  </a:tcPr>
                </a:tc>
                <a:tc>
                  <a:txBody>
                    <a:bodyPr/>
                    <a:lstStyle/>
                    <a:p>
                      <a:pPr marL="8890">
                        <a:lnSpc>
                          <a:spcPct val="100000"/>
                        </a:lnSpc>
                        <a:spcBef>
                          <a:spcPts val="1070"/>
                        </a:spcBef>
                      </a:pPr>
                      <a:r>
                        <a:rPr sz="1800" spc="-5" dirty="0">
                          <a:latin typeface="Arial"/>
                          <a:cs typeface="Arial"/>
                        </a:rPr>
                        <a:t>O</a:t>
                      </a:r>
                      <a:r>
                        <a:rPr sz="1800" spc="-20" dirty="0">
                          <a:latin typeface="Arial"/>
                          <a:cs typeface="Arial"/>
                        </a:rPr>
                        <a:t>f</a:t>
                      </a:r>
                      <a:r>
                        <a:rPr sz="1800" spc="-45" dirty="0">
                          <a:latin typeface="Arial"/>
                          <a:cs typeface="Arial"/>
                        </a:rPr>
                        <a:t>f</a:t>
                      </a:r>
                      <a:r>
                        <a:rPr sz="1800" dirty="0">
                          <a:latin typeface="Arial"/>
                          <a:cs typeface="Arial"/>
                        </a:rPr>
                        <a:t>enheit</a:t>
                      </a:r>
                      <a:r>
                        <a:rPr sz="1800" spc="-90" dirty="0">
                          <a:latin typeface="Arial"/>
                          <a:cs typeface="Arial"/>
                        </a:rPr>
                        <a:t> </a:t>
                      </a:r>
                      <a:r>
                        <a:rPr sz="1800" dirty="0">
                          <a:latin typeface="Arial"/>
                          <a:cs typeface="Arial"/>
                        </a:rPr>
                        <a:t>für</a:t>
                      </a:r>
                      <a:r>
                        <a:rPr sz="1800" spc="-90" dirty="0">
                          <a:latin typeface="Arial"/>
                          <a:cs typeface="Arial"/>
                        </a:rPr>
                        <a:t> </a:t>
                      </a:r>
                      <a:r>
                        <a:rPr sz="1800" spc="-5" dirty="0">
                          <a:latin typeface="Arial"/>
                          <a:cs typeface="Arial"/>
                        </a:rPr>
                        <a:t>Er</a:t>
                      </a:r>
                      <a:r>
                        <a:rPr sz="1800" spc="-40" dirty="0">
                          <a:latin typeface="Arial"/>
                          <a:cs typeface="Arial"/>
                        </a:rPr>
                        <a:t>f</a:t>
                      </a:r>
                      <a:r>
                        <a:rPr sz="1800" dirty="0">
                          <a:latin typeface="Arial"/>
                          <a:cs typeface="Arial"/>
                        </a:rPr>
                        <a:t>ah</a:t>
                      </a:r>
                      <a:r>
                        <a:rPr sz="1800" spc="-5" dirty="0">
                          <a:latin typeface="Arial"/>
                          <a:cs typeface="Arial"/>
                        </a:rPr>
                        <a:t>r</a:t>
                      </a:r>
                      <a:r>
                        <a:rPr sz="1800" spc="5" dirty="0">
                          <a:latin typeface="Arial"/>
                          <a:cs typeface="Arial"/>
                        </a:rPr>
                        <a:t>u</a:t>
                      </a:r>
                      <a:r>
                        <a:rPr sz="1800" dirty="0">
                          <a:latin typeface="Arial"/>
                          <a:cs typeface="Arial"/>
                        </a:rPr>
                        <a:t>n</a:t>
                      </a:r>
                      <a:r>
                        <a:rPr sz="1800" spc="-15" dirty="0">
                          <a:latin typeface="Arial"/>
                          <a:cs typeface="Arial"/>
                        </a:rPr>
                        <a:t>g</a:t>
                      </a:r>
                      <a:r>
                        <a:rPr sz="1800" dirty="0">
                          <a:latin typeface="Arial"/>
                          <a:cs typeface="Arial"/>
                        </a:rPr>
                        <a:t>en</a:t>
                      </a:r>
                      <a:endParaRPr sz="1800">
                        <a:latin typeface="Arial"/>
                        <a:cs typeface="Arial"/>
                      </a:endParaRPr>
                    </a:p>
                  </a:txBody>
                  <a:tcPr marL="0" marR="0" marT="13589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EBF5"/>
                    </a:solidFill>
                  </a:tcPr>
                </a:tc>
                <a:tc>
                  <a:txBody>
                    <a:bodyPr/>
                    <a:lstStyle/>
                    <a:p>
                      <a:pPr marL="8890">
                        <a:lnSpc>
                          <a:spcPct val="100000"/>
                        </a:lnSpc>
                        <a:spcBef>
                          <a:spcPts val="1070"/>
                        </a:spcBef>
                      </a:pPr>
                      <a:r>
                        <a:rPr sz="1800" spc="-70" dirty="0">
                          <a:latin typeface="Arial"/>
                          <a:cs typeface="Arial"/>
                        </a:rPr>
                        <a:t>k</a:t>
                      </a:r>
                      <a:r>
                        <a:rPr sz="1800" dirty="0">
                          <a:latin typeface="Arial"/>
                          <a:cs typeface="Arial"/>
                        </a:rPr>
                        <a:t>on</a:t>
                      </a:r>
                      <a:r>
                        <a:rPr sz="1800" spc="-5" dirty="0">
                          <a:latin typeface="Arial"/>
                          <a:cs typeface="Arial"/>
                        </a:rPr>
                        <a:t>s</a:t>
                      </a:r>
                      <a:r>
                        <a:rPr sz="1800" dirty="0">
                          <a:latin typeface="Arial"/>
                          <a:cs typeface="Arial"/>
                        </a:rPr>
                        <a:t>e</a:t>
                      </a:r>
                      <a:r>
                        <a:rPr sz="1800" spc="10" dirty="0">
                          <a:latin typeface="Arial"/>
                          <a:cs typeface="Arial"/>
                        </a:rPr>
                        <a:t>r</a:t>
                      </a:r>
                      <a:r>
                        <a:rPr sz="1800" spc="-30" dirty="0">
                          <a:latin typeface="Arial"/>
                          <a:cs typeface="Arial"/>
                        </a:rPr>
                        <a:t>v</a:t>
                      </a:r>
                      <a:r>
                        <a:rPr sz="1800" spc="-20" dirty="0">
                          <a:latin typeface="Arial"/>
                          <a:cs typeface="Arial"/>
                        </a:rPr>
                        <a:t>a</a:t>
                      </a:r>
                      <a:r>
                        <a:rPr sz="1800" spc="-5" dirty="0">
                          <a:latin typeface="Arial"/>
                          <a:cs typeface="Arial"/>
                        </a:rPr>
                        <a:t>ti</a:t>
                      </a:r>
                      <a:r>
                        <a:rPr sz="1800" spc="-140" dirty="0">
                          <a:latin typeface="Arial"/>
                          <a:cs typeface="Arial"/>
                        </a:rPr>
                        <a:t>v</a:t>
                      </a:r>
                      <a:r>
                        <a:rPr sz="1800" dirty="0">
                          <a:latin typeface="Arial"/>
                          <a:cs typeface="Arial"/>
                        </a:rPr>
                        <a:t>,</a:t>
                      </a:r>
                      <a:r>
                        <a:rPr sz="1800" spc="-90" dirty="0">
                          <a:latin typeface="Arial"/>
                          <a:cs typeface="Arial"/>
                        </a:rPr>
                        <a:t> </a:t>
                      </a:r>
                      <a:r>
                        <a:rPr sz="1800" spc="-20" dirty="0">
                          <a:latin typeface="Arial"/>
                          <a:cs typeface="Arial"/>
                        </a:rPr>
                        <a:t>v</a:t>
                      </a:r>
                      <a:r>
                        <a:rPr sz="1800" dirty="0">
                          <a:latin typeface="Arial"/>
                          <a:cs typeface="Arial"/>
                        </a:rPr>
                        <a:t>o</a:t>
                      </a:r>
                      <a:r>
                        <a:rPr sz="1800" spc="-35" dirty="0">
                          <a:latin typeface="Arial"/>
                          <a:cs typeface="Arial"/>
                        </a:rPr>
                        <a:t>r</a:t>
                      </a:r>
                      <a:r>
                        <a:rPr sz="1800" spc="-5" dirty="0">
                          <a:latin typeface="Arial"/>
                          <a:cs typeface="Arial"/>
                        </a:rPr>
                        <a:t>si</a:t>
                      </a:r>
                      <a:r>
                        <a:rPr sz="1800" dirty="0">
                          <a:latin typeface="Arial"/>
                          <a:cs typeface="Arial"/>
                        </a:rPr>
                        <a:t>c</a:t>
                      </a:r>
                      <a:r>
                        <a:rPr sz="1800" spc="-15" dirty="0">
                          <a:latin typeface="Arial"/>
                          <a:cs typeface="Arial"/>
                        </a:rPr>
                        <a:t>h</a:t>
                      </a:r>
                      <a:r>
                        <a:rPr sz="1800" spc="-5" dirty="0">
                          <a:latin typeface="Arial"/>
                          <a:cs typeface="Arial"/>
                        </a:rPr>
                        <a:t>ti</a:t>
                      </a:r>
                      <a:r>
                        <a:rPr sz="1800" dirty="0">
                          <a:latin typeface="Arial"/>
                          <a:cs typeface="Arial"/>
                        </a:rPr>
                        <a:t>g</a:t>
                      </a:r>
                      <a:endParaRPr sz="1800">
                        <a:latin typeface="Arial"/>
                        <a:cs typeface="Arial"/>
                      </a:endParaRPr>
                    </a:p>
                  </a:txBody>
                  <a:tcPr marL="0" marR="0" marT="13589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EBF5"/>
                    </a:solidFill>
                  </a:tcPr>
                </a:tc>
                <a:tc>
                  <a:txBody>
                    <a:bodyPr/>
                    <a:lstStyle/>
                    <a:p>
                      <a:pPr marL="8890">
                        <a:lnSpc>
                          <a:spcPct val="100000"/>
                        </a:lnSpc>
                        <a:spcBef>
                          <a:spcPts val="1070"/>
                        </a:spcBef>
                      </a:pPr>
                      <a:r>
                        <a:rPr sz="1800" dirty="0">
                          <a:latin typeface="Arial"/>
                          <a:cs typeface="Arial"/>
                        </a:rPr>
                        <a:t>e</a:t>
                      </a:r>
                      <a:r>
                        <a:rPr sz="1800" spc="-5" dirty="0">
                          <a:latin typeface="Arial"/>
                          <a:cs typeface="Arial"/>
                        </a:rPr>
                        <a:t>r</a:t>
                      </a:r>
                      <a:r>
                        <a:rPr sz="1800" dirty="0">
                          <a:latin typeface="Arial"/>
                          <a:cs typeface="Arial"/>
                        </a:rPr>
                        <a:t>f</a:t>
                      </a:r>
                      <a:r>
                        <a:rPr sz="1800" spc="-5" dirty="0">
                          <a:latin typeface="Arial"/>
                          <a:cs typeface="Arial"/>
                        </a:rPr>
                        <a:t>i</a:t>
                      </a:r>
                      <a:r>
                        <a:rPr sz="1800" dirty="0">
                          <a:latin typeface="Arial"/>
                          <a:cs typeface="Arial"/>
                        </a:rPr>
                        <a:t>nde</a:t>
                      </a:r>
                      <a:r>
                        <a:rPr sz="1800" spc="-5" dirty="0">
                          <a:latin typeface="Arial"/>
                          <a:cs typeface="Arial"/>
                        </a:rPr>
                        <a:t>ris</a:t>
                      </a:r>
                      <a:r>
                        <a:rPr sz="1800" dirty="0">
                          <a:latin typeface="Arial"/>
                          <a:cs typeface="Arial"/>
                        </a:rPr>
                        <a:t>ch,</a:t>
                      </a:r>
                      <a:r>
                        <a:rPr sz="1800" spc="-90" dirty="0">
                          <a:latin typeface="Arial"/>
                          <a:cs typeface="Arial"/>
                        </a:rPr>
                        <a:t> </a:t>
                      </a:r>
                      <a:r>
                        <a:rPr sz="1800" dirty="0">
                          <a:latin typeface="Arial"/>
                          <a:cs typeface="Arial"/>
                        </a:rPr>
                        <a:t>neug</a:t>
                      </a:r>
                      <a:r>
                        <a:rPr sz="1800" spc="-5" dirty="0">
                          <a:latin typeface="Arial"/>
                          <a:cs typeface="Arial"/>
                        </a:rPr>
                        <a:t>i</a:t>
                      </a:r>
                      <a:r>
                        <a:rPr sz="1800" dirty="0">
                          <a:latin typeface="Arial"/>
                          <a:cs typeface="Arial"/>
                        </a:rPr>
                        <a:t>e</a:t>
                      </a:r>
                      <a:r>
                        <a:rPr sz="1800" spc="-5" dirty="0">
                          <a:latin typeface="Arial"/>
                          <a:cs typeface="Arial"/>
                        </a:rPr>
                        <a:t>ri</a:t>
                      </a:r>
                      <a:r>
                        <a:rPr sz="1800" dirty="0">
                          <a:latin typeface="Arial"/>
                          <a:cs typeface="Arial"/>
                        </a:rPr>
                        <a:t>g</a:t>
                      </a:r>
                      <a:endParaRPr sz="1800">
                        <a:latin typeface="Arial"/>
                        <a:cs typeface="Arial"/>
                      </a:endParaRPr>
                    </a:p>
                  </a:txBody>
                  <a:tcPr marL="0" marR="0" marT="13589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EBF5"/>
                    </a:solidFill>
                  </a:tcPr>
                </a:tc>
                <a:extLst>
                  <a:ext uri="{0D108BD9-81ED-4DB2-BD59-A6C34878D82A}">
                    <a16:rowId xmlns:a16="http://schemas.microsoft.com/office/drawing/2014/main" val="10002"/>
                  </a:ext>
                </a:extLst>
              </a:tr>
              <a:tr h="632460">
                <a:tc>
                  <a:txBody>
                    <a:bodyPr/>
                    <a:lstStyle/>
                    <a:p>
                      <a:pPr>
                        <a:lnSpc>
                          <a:spcPct val="100000"/>
                        </a:lnSpc>
                        <a:spcBef>
                          <a:spcPts val="55"/>
                        </a:spcBef>
                      </a:pPr>
                      <a:endParaRPr sz="1400">
                        <a:latin typeface="Times New Roman"/>
                        <a:cs typeface="Times New Roman"/>
                      </a:endParaRPr>
                    </a:p>
                    <a:p>
                      <a:pPr algn="ctr">
                        <a:lnSpc>
                          <a:spcPct val="100000"/>
                        </a:lnSpc>
                      </a:pPr>
                      <a:r>
                        <a:rPr sz="1200" b="1" dirty="0">
                          <a:solidFill>
                            <a:srgbClr val="FFFFFF"/>
                          </a:solidFill>
                          <a:latin typeface="Arial"/>
                          <a:cs typeface="Arial"/>
                        </a:rPr>
                        <a:t>C</a:t>
                      </a:r>
                      <a:endParaRPr sz="1200">
                        <a:latin typeface="Arial"/>
                        <a:cs typeface="Arial"/>
                      </a:endParaRPr>
                    </a:p>
                  </a:txBody>
                  <a:tcPr marL="0" marR="0" marT="698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4472C4"/>
                    </a:solidFill>
                  </a:tcPr>
                </a:tc>
                <a:tc>
                  <a:txBody>
                    <a:bodyPr/>
                    <a:lstStyle/>
                    <a:p>
                      <a:pPr marL="8890">
                        <a:lnSpc>
                          <a:spcPct val="100000"/>
                        </a:lnSpc>
                        <a:spcBef>
                          <a:spcPts val="1305"/>
                        </a:spcBef>
                      </a:pPr>
                      <a:r>
                        <a:rPr sz="1800" spc="-105" dirty="0">
                          <a:latin typeface="Arial"/>
                          <a:cs typeface="Arial"/>
                        </a:rPr>
                        <a:t>Conscientiousness</a:t>
                      </a:r>
                      <a:endParaRPr sz="1800">
                        <a:latin typeface="Arial"/>
                        <a:cs typeface="Arial"/>
                      </a:endParaRPr>
                    </a:p>
                  </a:txBody>
                  <a:tcPr marL="0" marR="0" marT="16573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CFD5EA"/>
                    </a:solidFill>
                  </a:tcPr>
                </a:tc>
                <a:tc>
                  <a:txBody>
                    <a:bodyPr/>
                    <a:lstStyle/>
                    <a:p>
                      <a:pPr marL="8890">
                        <a:lnSpc>
                          <a:spcPct val="100000"/>
                        </a:lnSpc>
                        <a:spcBef>
                          <a:spcPts val="1305"/>
                        </a:spcBef>
                      </a:pPr>
                      <a:r>
                        <a:rPr sz="1800" spc="-75" dirty="0">
                          <a:latin typeface="Arial"/>
                          <a:cs typeface="Arial"/>
                        </a:rPr>
                        <a:t>Gewissenhaftigkeit</a:t>
                      </a:r>
                      <a:endParaRPr sz="1800">
                        <a:latin typeface="Arial"/>
                        <a:cs typeface="Arial"/>
                      </a:endParaRPr>
                    </a:p>
                  </a:txBody>
                  <a:tcPr marL="0" marR="0" marT="16573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CFD5EA"/>
                    </a:solidFill>
                  </a:tcPr>
                </a:tc>
                <a:tc>
                  <a:txBody>
                    <a:bodyPr/>
                    <a:lstStyle/>
                    <a:p>
                      <a:pPr marL="8890">
                        <a:lnSpc>
                          <a:spcPct val="100000"/>
                        </a:lnSpc>
                        <a:spcBef>
                          <a:spcPts val="1305"/>
                        </a:spcBef>
                      </a:pPr>
                      <a:r>
                        <a:rPr sz="1800" dirty="0">
                          <a:latin typeface="Arial"/>
                          <a:cs typeface="Arial"/>
                        </a:rPr>
                        <a:t>unbe</a:t>
                      </a:r>
                      <a:r>
                        <a:rPr sz="1800" spc="-10" dirty="0">
                          <a:latin typeface="Arial"/>
                          <a:cs typeface="Arial"/>
                        </a:rPr>
                        <a:t>k</a:t>
                      </a:r>
                      <a:r>
                        <a:rPr sz="1800" dirty="0">
                          <a:latin typeface="Arial"/>
                          <a:cs typeface="Arial"/>
                        </a:rPr>
                        <a:t>ü</a:t>
                      </a:r>
                      <a:r>
                        <a:rPr sz="1800" spc="-5" dirty="0">
                          <a:latin typeface="Arial"/>
                          <a:cs typeface="Arial"/>
                        </a:rPr>
                        <a:t>mm</a:t>
                      </a:r>
                      <a:r>
                        <a:rPr sz="1800" dirty="0">
                          <a:latin typeface="Arial"/>
                          <a:cs typeface="Arial"/>
                        </a:rPr>
                        <a:t>e</a:t>
                      </a:r>
                      <a:r>
                        <a:rPr sz="1800" spc="-5" dirty="0">
                          <a:latin typeface="Arial"/>
                          <a:cs typeface="Arial"/>
                        </a:rPr>
                        <a:t>rt</a:t>
                      </a:r>
                      <a:r>
                        <a:rPr sz="1800" dirty="0">
                          <a:latin typeface="Arial"/>
                          <a:cs typeface="Arial"/>
                        </a:rPr>
                        <a:t>,</a:t>
                      </a:r>
                      <a:r>
                        <a:rPr sz="1800" spc="-90" dirty="0">
                          <a:latin typeface="Arial"/>
                          <a:cs typeface="Arial"/>
                        </a:rPr>
                        <a:t> </a:t>
                      </a:r>
                      <a:r>
                        <a:rPr sz="1800" dirty="0">
                          <a:latin typeface="Arial"/>
                          <a:cs typeface="Arial"/>
                        </a:rPr>
                        <a:t>nach</a:t>
                      </a:r>
                      <a:r>
                        <a:rPr sz="1800" spc="-5" dirty="0">
                          <a:latin typeface="Arial"/>
                          <a:cs typeface="Arial"/>
                        </a:rPr>
                        <a:t>l</a:t>
                      </a:r>
                      <a:r>
                        <a:rPr sz="1800" dirty="0">
                          <a:latin typeface="Arial"/>
                          <a:cs typeface="Arial"/>
                        </a:rPr>
                        <a:t>ä</a:t>
                      </a:r>
                      <a:r>
                        <a:rPr sz="1800" spc="-5" dirty="0">
                          <a:latin typeface="Arial"/>
                          <a:cs typeface="Arial"/>
                        </a:rPr>
                        <a:t>ssi</a:t>
                      </a:r>
                      <a:r>
                        <a:rPr sz="1800" dirty="0">
                          <a:latin typeface="Arial"/>
                          <a:cs typeface="Arial"/>
                        </a:rPr>
                        <a:t>g</a:t>
                      </a:r>
                      <a:endParaRPr sz="1800">
                        <a:latin typeface="Arial"/>
                        <a:cs typeface="Arial"/>
                      </a:endParaRPr>
                    </a:p>
                  </a:txBody>
                  <a:tcPr marL="0" marR="0" marT="16573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CFD5EA"/>
                    </a:solidFill>
                  </a:tcPr>
                </a:tc>
                <a:tc>
                  <a:txBody>
                    <a:bodyPr/>
                    <a:lstStyle/>
                    <a:p>
                      <a:pPr marL="8890">
                        <a:lnSpc>
                          <a:spcPct val="100000"/>
                        </a:lnSpc>
                        <a:spcBef>
                          <a:spcPts val="1305"/>
                        </a:spcBef>
                      </a:pPr>
                      <a:r>
                        <a:rPr sz="1800" spc="-15" dirty="0">
                          <a:latin typeface="Arial"/>
                          <a:cs typeface="Arial"/>
                        </a:rPr>
                        <a:t>e</a:t>
                      </a:r>
                      <a:r>
                        <a:rPr sz="1800" spc="-20" dirty="0">
                          <a:latin typeface="Arial"/>
                          <a:cs typeface="Arial"/>
                        </a:rPr>
                        <a:t>f</a:t>
                      </a:r>
                      <a:r>
                        <a:rPr sz="1800" spc="-45" dirty="0">
                          <a:latin typeface="Arial"/>
                          <a:cs typeface="Arial"/>
                        </a:rPr>
                        <a:t>f</a:t>
                      </a:r>
                      <a:r>
                        <a:rPr sz="1800" dirty="0">
                          <a:latin typeface="Arial"/>
                          <a:cs typeface="Arial"/>
                        </a:rPr>
                        <a:t>e</a:t>
                      </a:r>
                      <a:r>
                        <a:rPr sz="1800" spc="-15" dirty="0">
                          <a:latin typeface="Arial"/>
                          <a:cs typeface="Arial"/>
                        </a:rPr>
                        <a:t>k</a:t>
                      </a:r>
                      <a:r>
                        <a:rPr sz="1800" spc="-5" dirty="0">
                          <a:latin typeface="Arial"/>
                          <a:cs typeface="Arial"/>
                        </a:rPr>
                        <a:t>ti</a:t>
                      </a:r>
                      <a:r>
                        <a:rPr sz="1800" spc="-140" dirty="0">
                          <a:latin typeface="Arial"/>
                          <a:cs typeface="Arial"/>
                        </a:rPr>
                        <a:t>v</a:t>
                      </a:r>
                      <a:r>
                        <a:rPr sz="1800" dirty="0">
                          <a:latin typeface="Arial"/>
                          <a:cs typeface="Arial"/>
                        </a:rPr>
                        <a:t>,</a:t>
                      </a:r>
                      <a:r>
                        <a:rPr sz="1800" spc="-90" dirty="0">
                          <a:latin typeface="Arial"/>
                          <a:cs typeface="Arial"/>
                        </a:rPr>
                        <a:t> </a:t>
                      </a:r>
                      <a:r>
                        <a:rPr sz="1800" dirty="0">
                          <a:latin typeface="Arial"/>
                          <a:cs typeface="Arial"/>
                        </a:rPr>
                        <a:t>o</a:t>
                      </a:r>
                      <a:r>
                        <a:rPr sz="1800" spc="-30" dirty="0">
                          <a:latin typeface="Arial"/>
                          <a:cs typeface="Arial"/>
                        </a:rPr>
                        <a:t>r</a:t>
                      </a:r>
                      <a:r>
                        <a:rPr sz="1800" spc="-35" dirty="0">
                          <a:latin typeface="Arial"/>
                          <a:cs typeface="Arial"/>
                        </a:rPr>
                        <a:t>g</a:t>
                      </a:r>
                      <a:r>
                        <a:rPr sz="1800" dirty="0">
                          <a:latin typeface="Arial"/>
                          <a:cs typeface="Arial"/>
                        </a:rPr>
                        <a:t>an</a:t>
                      </a:r>
                      <a:r>
                        <a:rPr sz="1800" spc="-5" dirty="0">
                          <a:latin typeface="Arial"/>
                          <a:cs typeface="Arial"/>
                        </a:rPr>
                        <a:t>isi</a:t>
                      </a:r>
                      <a:r>
                        <a:rPr sz="1800" dirty="0">
                          <a:latin typeface="Arial"/>
                          <a:cs typeface="Arial"/>
                        </a:rPr>
                        <a:t>e</a:t>
                      </a:r>
                      <a:r>
                        <a:rPr sz="1800" spc="-5" dirty="0">
                          <a:latin typeface="Arial"/>
                          <a:cs typeface="Arial"/>
                        </a:rPr>
                        <a:t>r</a:t>
                      </a:r>
                      <a:r>
                        <a:rPr sz="1800" dirty="0">
                          <a:latin typeface="Arial"/>
                          <a:cs typeface="Arial"/>
                        </a:rPr>
                        <a:t>t</a:t>
                      </a:r>
                      <a:endParaRPr sz="1800">
                        <a:latin typeface="Arial"/>
                        <a:cs typeface="Arial"/>
                      </a:endParaRPr>
                    </a:p>
                  </a:txBody>
                  <a:tcPr marL="0" marR="0" marT="16573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CFD5EA"/>
                    </a:solidFill>
                  </a:tcPr>
                </a:tc>
                <a:extLst>
                  <a:ext uri="{0D108BD9-81ED-4DB2-BD59-A6C34878D82A}">
                    <a16:rowId xmlns:a16="http://schemas.microsoft.com/office/drawing/2014/main" val="10003"/>
                  </a:ext>
                </a:extLst>
              </a:tr>
              <a:tr h="573405">
                <a:tc>
                  <a:txBody>
                    <a:bodyPr/>
                    <a:lstStyle/>
                    <a:p>
                      <a:pPr>
                        <a:lnSpc>
                          <a:spcPct val="100000"/>
                        </a:lnSpc>
                        <a:spcBef>
                          <a:spcPts val="50"/>
                        </a:spcBef>
                      </a:pPr>
                      <a:endParaRPr sz="1200">
                        <a:latin typeface="Times New Roman"/>
                        <a:cs typeface="Times New Roman"/>
                      </a:endParaRPr>
                    </a:p>
                    <a:p>
                      <a:pPr algn="ctr">
                        <a:lnSpc>
                          <a:spcPct val="100000"/>
                        </a:lnSpc>
                        <a:spcBef>
                          <a:spcPts val="5"/>
                        </a:spcBef>
                      </a:pPr>
                      <a:r>
                        <a:rPr sz="1200" b="1" dirty="0">
                          <a:solidFill>
                            <a:srgbClr val="FFFFFF"/>
                          </a:solidFill>
                          <a:latin typeface="Arial"/>
                          <a:cs typeface="Arial"/>
                        </a:rPr>
                        <a:t>E</a:t>
                      </a:r>
                      <a:endParaRPr sz="1200">
                        <a:latin typeface="Arial"/>
                        <a:cs typeface="Arial"/>
                      </a:endParaRPr>
                    </a:p>
                  </a:txBody>
                  <a:tcPr marL="0" marR="0" marT="635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4472C4"/>
                    </a:solidFill>
                  </a:tcPr>
                </a:tc>
                <a:tc>
                  <a:txBody>
                    <a:bodyPr/>
                    <a:lstStyle/>
                    <a:p>
                      <a:pPr marL="8890">
                        <a:lnSpc>
                          <a:spcPct val="100000"/>
                        </a:lnSpc>
                        <a:spcBef>
                          <a:spcPts val="1075"/>
                        </a:spcBef>
                      </a:pPr>
                      <a:r>
                        <a:rPr sz="1800" spc="-90" dirty="0">
                          <a:latin typeface="Arial"/>
                          <a:cs typeface="Arial"/>
                        </a:rPr>
                        <a:t>Extraversion</a:t>
                      </a:r>
                      <a:endParaRPr sz="1800">
                        <a:latin typeface="Arial"/>
                        <a:cs typeface="Arial"/>
                      </a:endParaRPr>
                    </a:p>
                  </a:txBody>
                  <a:tcPr marL="0" marR="0" marT="13652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EBF5"/>
                    </a:solidFill>
                  </a:tcPr>
                </a:tc>
                <a:tc>
                  <a:txBody>
                    <a:bodyPr/>
                    <a:lstStyle/>
                    <a:p>
                      <a:pPr marL="8890">
                        <a:lnSpc>
                          <a:spcPct val="100000"/>
                        </a:lnSpc>
                        <a:spcBef>
                          <a:spcPts val="1075"/>
                        </a:spcBef>
                      </a:pPr>
                      <a:r>
                        <a:rPr sz="1800" spc="-90" dirty="0">
                          <a:latin typeface="Arial"/>
                          <a:cs typeface="Arial"/>
                        </a:rPr>
                        <a:t>Extraversion</a:t>
                      </a:r>
                      <a:endParaRPr sz="1800">
                        <a:latin typeface="Arial"/>
                        <a:cs typeface="Arial"/>
                      </a:endParaRPr>
                    </a:p>
                  </a:txBody>
                  <a:tcPr marL="0" marR="0" marT="13652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EBF5"/>
                    </a:solidFill>
                  </a:tcPr>
                </a:tc>
                <a:tc>
                  <a:txBody>
                    <a:bodyPr/>
                    <a:lstStyle/>
                    <a:p>
                      <a:pPr marL="8890">
                        <a:lnSpc>
                          <a:spcPct val="100000"/>
                        </a:lnSpc>
                        <a:spcBef>
                          <a:spcPts val="1075"/>
                        </a:spcBef>
                      </a:pPr>
                      <a:r>
                        <a:rPr sz="1800" spc="-10" dirty="0">
                          <a:latin typeface="Arial"/>
                          <a:cs typeface="Arial"/>
                        </a:rPr>
                        <a:t>z</a:t>
                      </a:r>
                      <a:r>
                        <a:rPr sz="1800" dirty="0">
                          <a:latin typeface="Arial"/>
                          <a:cs typeface="Arial"/>
                        </a:rPr>
                        <a:t>u</a:t>
                      </a:r>
                      <a:r>
                        <a:rPr sz="1800" spc="-5" dirty="0">
                          <a:latin typeface="Arial"/>
                          <a:cs typeface="Arial"/>
                        </a:rPr>
                        <a:t>r</a:t>
                      </a:r>
                      <a:r>
                        <a:rPr sz="1800" dirty="0">
                          <a:latin typeface="Arial"/>
                          <a:cs typeface="Arial"/>
                        </a:rPr>
                        <a:t>üc</a:t>
                      </a:r>
                      <a:r>
                        <a:rPr sz="1800" spc="-10" dirty="0">
                          <a:latin typeface="Arial"/>
                          <a:cs typeface="Arial"/>
                        </a:rPr>
                        <a:t>k</a:t>
                      </a:r>
                      <a:r>
                        <a:rPr sz="1800" dirty="0">
                          <a:latin typeface="Arial"/>
                          <a:cs typeface="Arial"/>
                        </a:rPr>
                        <a:t>ha</a:t>
                      </a:r>
                      <a:r>
                        <a:rPr sz="1800" spc="-5" dirty="0">
                          <a:latin typeface="Arial"/>
                          <a:cs typeface="Arial"/>
                        </a:rPr>
                        <a:t>l</a:t>
                      </a:r>
                      <a:r>
                        <a:rPr sz="1800" spc="-25" dirty="0">
                          <a:latin typeface="Arial"/>
                          <a:cs typeface="Arial"/>
                        </a:rPr>
                        <a:t>t</a:t>
                      </a:r>
                      <a:r>
                        <a:rPr sz="1800" dirty="0">
                          <a:latin typeface="Arial"/>
                          <a:cs typeface="Arial"/>
                        </a:rPr>
                        <a:t>end,</a:t>
                      </a:r>
                      <a:r>
                        <a:rPr sz="1800" spc="-90" dirty="0">
                          <a:latin typeface="Arial"/>
                          <a:cs typeface="Arial"/>
                        </a:rPr>
                        <a:t> </a:t>
                      </a:r>
                      <a:r>
                        <a:rPr sz="1800" spc="-30" dirty="0">
                          <a:latin typeface="Arial"/>
                          <a:cs typeface="Arial"/>
                        </a:rPr>
                        <a:t>r</a:t>
                      </a:r>
                      <a:r>
                        <a:rPr sz="1800" dirty="0">
                          <a:latin typeface="Arial"/>
                          <a:cs typeface="Arial"/>
                        </a:rPr>
                        <a:t>e</a:t>
                      </a:r>
                      <a:r>
                        <a:rPr sz="1800" spc="-5" dirty="0">
                          <a:latin typeface="Arial"/>
                          <a:cs typeface="Arial"/>
                        </a:rPr>
                        <a:t>s</a:t>
                      </a:r>
                      <a:r>
                        <a:rPr sz="1800" dirty="0">
                          <a:latin typeface="Arial"/>
                          <a:cs typeface="Arial"/>
                        </a:rPr>
                        <a:t>e</a:t>
                      </a:r>
                      <a:r>
                        <a:rPr sz="1800" spc="10" dirty="0">
                          <a:latin typeface="Arial"/>
                          <a:cs typeface="Arial"/>
                        </a:rPr>
                        <a:t>r</a:t>
                      </a:r>
                      <a:r>
                        <a:rPr sz="1800" spc="-5" dirty="0">
                          <a:latin typeface="Arial"/>
                          <a:cs typeface="Arial"/>
                        </a:rPr>
                        <a:t>vi</a:t>
                      </a:r>
                      <a:r>
                        <a:rPr sz="1800" dirty="0">
                          <a:latin typeface="Arial"/>
                          <a:cs typeface="Arial"/>
                        </a:rPr>
                        <a:t>e</a:t>
                      </a:r>
                      <a:r>
                        <a:rPr sz="1800" spc="-5" dirty="0">
                          <a:latin typeface="Arial"/>
                          <a:cs typeface="Arial"/>
                        </a:rPr>
                        <a:t>r</a:t>
                      </a:r>
                      <a:r>
                        <a:rPr sz="1800" dirty="0">
                          <a:latin typeface="Arial"/>
                          <a:cs typeface="Arial"/>
                        </a:rPr>
                        <a:t>t</a:t>
                      </a:r>
                      <a:endParaRPr sz="1800">
                        <a:latin typeface="Arial"/>
                        <a:cs typeface="Arial"/>
                      </a:endParaRPr>
                    </a:p>
                  </a:txBody>
                  <a:tcPr marL="0" marR="0" marT="13652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EBF5"/>
                    </a:solidFill>
                  </a:tcPr>
                </a:tc>
                <a:tc>
                  <a:txBody>
                    <a:bodyPr/>
                    <a:lstStyle/>
                    <a:p>
                      <a:pPr marL="8890">
                        <a:lnSpc>
                          <a:spcPct val="100000"/>
                        </a:lnSpc>
                        <a:spcBef>
                          <a:spcPts val="1075"/>
                        </a:spcBef>
                      </a:pPr>
                      <a:r>
                        <a:rPr sz="1800" spc="-90" dirty="0">
                          <a:latin typeface="Arial"/>
                          <a:cs typeface="Arial"/>
                        </a:rPr>
                        <a:t>gesellig</a:t>
                      </a:r>
                      <a:endParaRPr sz="1800">
                        <a:latin typeface="Arial"/>
                        <a:cs typeface="Arial"/>
                      </a:endParaRPr>
                    </a:p>
                  </a:txBody>
                  <a:tcPr marL="0" marR="0" marT="13652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EBF5"/>
                    </a:solidFill>
                  </a:tcPr>
                </a:tc>
                <a:extLst>
                  <a:ext uri="{0D108BD9-81ED-4DB2-BD59-A6C34878D82A}">
                    <a16:rowId xmlns:a16="http://schemas.microsoft.com/office/drawing/2014/main" val="10004"/>
                  </a:ext>
                </a:extLst>
              </a:tr>
              <a:tr h="1092200">
                <a:tc>
                  <a:txBody>
                    <a:bodyPr/>
                    <a:lstStyle/>
                    <a:p>
                      <a:pPr>
                        <a:lnSpc>
                          <a:spcPct val="100000"/>
                        </a:lnSpc>
                      </a:pPr>
                      <a:endParaRPr sz="1400">
                        <a:latin typeface="Times New Roman"/>
                        <a:cs typeface="Times New Roman"/>
                      </a:endParaRPr>
                    </a:p>
                    <a:p>
                      <a:pPr>
                        <a:lnSpc>
                          <a:spcPct val="100000"/>
                        </a:lnSpc>
                        <a:spcBef>
                          <a:spcPts val="20"/>
                        </a:spcBef>
                      </a:pPr>
                      <a:endParaRPr sz="1600">
                        <a:latin typeface="Times New Roman"/>
                        <a:cs typeface="Times New Roman"/>
                      </a:endParaRPr>
                    </a:p>
                    <a:p>
                      <a:pPr algn="ctr">
                        <a:lnSpc>
                          <a:spcPct val="100000"/>
                        </a:lnSpc>
                      </a:pPr>
                      <a:r>
                        <a:rPr sz="1200" b="1" dirty="0">
                          <a:solidFill>
                            <a:srgbClr val="FFFFFF"/>
                          </a:solidFill>
                          <a:latin typeface="Arial"/>
                          <a:cs typeface="Arial"/>
                        </a:rPr>
                        <a:t>A</a:t>
                      </a:r>
                      <a:endParaRPr sz="1200">
                        <a:latin typeface="Arial"/>
                        <a:cs typeface="Arial"/>
                      </a:endParaRPr>
                    </a:p>
                  </a:txBody>
                  <a:tcPr marL="0" marR="0" marT="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4472C4"/>
                    </a:solidFill>
                  </a:tcPr>
                </a:tc>
                <a:tc>
                  <a:txBody>
                    <a:bodyPr/>
                    <a:lstStyle/>
                    <a:p>
                      <a:pPr>
                        <a:lnSpc>
                          <a:spcPct val="100000"/>
                        </a:lnSpc>
                        <a:spcBef>
                          <a:spcPts val="5"/>
                        </a:spcBef>
                      </a:pPr>
                      <a:endParaRPr sz="2700">
                        <a:latin typeface="Times New Roman"/>
                        <a:cs typeface="Times New Roman"/>
                      </a:endParaRPr>
                    </a:p>
                    <a:p>
                      <a:pPr marL="8890">
                        <a:lnSpc>
                          <a:spcPct val="100000"/>
                        </a:lnSpc>
                      </a:pPr>
                      <a:r>
                        <a:rPr sz="1800" spc="-105" dirty="0">
                          <a:latin typeface="Arial"/>
                          <a:cs typeface="Arial"/>
                        </a:rPr>
                        <a:t>Agreeableness</a:t>
                      </a:r>
                      <a:endParaRPr sz="1800">
                        <a:latin typeface="Arial"/>
                        <a:cs typeface="Arial"/>
                      </a:endParaRPr>
                    </a:p>
                  </a:txBody>
                  <a:tcPr marL="0" marR="0" marT="63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CFD5EA"/>
                    </a:solidFill>
                  </a:tcPr>
                </a:tc>
                <a:tc>
                  <a:txBody>
                    <a:bodyPr/>
                    <a:lstStyle/>
                    <a:p>
                      <a:pPr>
                        <a:lnSpc>
                          <a:spcPct val="100000"/>
                        </a:lnSpc>
                        <a:spcBef>
                          <a:spcPts val="5"/>
                        </a:spcBef>
                      </a:pPr>
                      <a:endParaRPr sz="2700">
                        <a:latin typeface="Times New Roman"/>
                        <a:cs typeface="Times New Roman"/>
                      </a:endParaRPr>
                    </a:p>
                    <a:p>
                      <a:pPr marL="8890">
                        <a:lnSpc>
                          <a:spcPct val="100000"/>
                        </a:lnSpc>
                      </a:pPr>
                      <a:r>
                        <a:rPr sz="1800" spc="-60" dirty="0">
                          <a:latin typeface="Arial"/>
                          <a:cs typeface="Arial"/>
                        </a:rPr>
                        <a:t>Verträglichkeit</a:t>
                      </a:r>
                      <a:endParaRPr sz="1800">
                        <a:latin typeface="Arial"/>
                        <a:cs typeface="Arial"/>
                      </a:endParaRPr>
                    </a:p>
                  </a:txBody>
                  <a:tcPr marL="0" marR="0" marT="63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CFD5EA"/>
                    </a:solidFill>
                  </a:tcPr>
                </a:tc>
                <a:tc>
                  <a:txBody>
                    <a:bodyPr/>
                    <a:lstStyle/>
                    <a:p>
                      <a:pPr>
                        <a:lnSpc>
                          <a:spcPct val="100000"/>
                        </a:lnSpc>
                        <a:spcBef>
                          <a:spcPts val="15"/>
                        </a:spcBef>
                      </a:pPr>
                      <a:endParaRPr sz="1850">
                        <a:latin typeface="Times New Roman"/>
                        <a:cs typeface="Times New Roman"/>
                      </a:endParaRPr>
                    </a:p>
                    <a:p>
                      <a:pPr marL="8890" marR="929640">
                        <a:lnSpc>
                          <a:spcPts val="2110"/>
                        </a:lnSpc>
                      </a:pPr>
                      <a:r>
                        <a:rPr sz="1800" spc="-20" dirty="0">
                          <a:latin typeface="Arial"/>
                          <a:cs typeface="Arial"/>
                        </a:rPr>
                        <a:t>w</a:t>
                      </a:r>
                      <a:r>
                        <a:rPr sz="1800" spc="-10" dirty="0">
                          <a:latin typeface="Arial"/>
                          <a:cs typeface="Arial"/>
                        </a:rPr>
                        <a:t>e</a:t>
                      </a:r>
                      <a:r>
                        <a:rPr sz="1800" spc="-30" dirty="0">
                          <a:latin typeface="Arial"/>
                          <a:cs typeface="Arial"/>
                        </a:rPr>
                        <a:t>t</a:t>
                      </a:r>
                      <a:r>
                        <a:rPr sz="1800" spc="-5" dirty="0">
                          <a:latin typeface="Arial"/>
                          <a:cs typeface="Arial"/>
                        </a:rPr>
                        <a:t>t</a:t>
                      </a:r>
                      <a:r>
                        <a:rPr sz="1800" dirty="0">
                          <a:latin typeface="Arial"/>
                          <a:cs typeface="Arial"/>
                        </a:rPr>
                        <a:t>b</a:t>
                      </a:r>
                      <a:r>
                        <a:rPr sz="1800" spc="-5" dirty="0">
                          <a:latin typeface="Arial"/>
                          <a:cs typeface="Arial"/>
                        </a:rPr>
                        <a:t>e</a:t>
                      </a:r>
                      <a:r>
                        <a:rPr sz="1800" spc="-20" dirty="0">
                          <a:latin typeface="Arial"/>
                          <a:cs typeface="Arial"/>
                        </a:rPr>
                        <a:t>w</a:t>
                      </a:r>
                      <a:r>
                        <a:rPr sz="1800" dirty="0">
                          <a:latin typeface="Arial"/>
                          <a:cs typeface="Arial"/>
                        </a:rPr>
                        <a:t>e</a:t>
                      </a:r>
                      <a:r>
                        <a:rPr sz="1800" spc="-5" dirty="0">
                          <a:latin typeface="Arial"/>
                          <a:cs typeface="Arial"/>
                        </a:rPr>
                        <a:t>rbs</a:t>
                      </a:r>
                      <a:r>
                        <a:rPr sz="1800" dirty="0">
                          <a:latin typeface="Arial"/>
                          <a:cs typeface="Arial"/>
                        </a:rPr>
                        <a:t>o</a:t>
                      </a:r>
                      <a:r>
                        <a:rPr sz="1800" spc="-5" dirty="0">
                          <a:latin typeface="Arial"/>
                          <a:cs typeface="Arial"/>
                        </a:rPr>
                        <a:t>ri</a:t>
                      </a:r>
                      <a:r>
                        <a:rPr sz="1800" dirty="0">
                          <a:latin typeface="Arial"/>
                          <a:cs typeface="Arial"/>
                        </a:rPr>
                        <a:t>e</a:t>
                      </a:r>
                      <a:r>
                        <a:rPr sz="1800" spc="-15" dirty="0">
                          <a:latin typeface="Arial"/>
                          <a:cs typeface="Arial"/>
                        </a:rPr>
                        <a:t>n</a:t>
                      </a:r>
                      <a:r>
                        <a:rPr sz="1800" spc="-5" dirty="0">
                          <a:latin typeface="Arial"/>
                          <a:cs typeface="Arial"/>
                        </a:rPr>
                        <a:t>ti</a:t>
                      </a:r>
                      <a:r>
                        <a:rPr sz="1800" dirty="0">
                          <a:latin typeface="Arial"/>
                          <a:cs typeface="Arial"/>
                        </a:rPr>
                        <a:t>e</a:t>
                      </a:r>
                      <a:r>
                        <a:rPr sz="1800" spc="-5" dirty="0">
                          <a:latin typeface="Arial"/>
                          <a:cs typeface="Arial"/>
                        </a:rPr>
                        <a:t>rt</a:t>
                      </a:r>
                      <a:r>
                        <a:rPr sz="1800" dirty="0">
                          <a:latin typeface="Arial"/>
                          <a:cs typeface="Arial"/>
                        </a:rPr>
                        <a:t>,  </a:t>
                      </a:r>
                      <a:r>
                        <a:rPr sz="1800" spc="-75" dirty="0">
                          <a:latin typeface="Arial"/>
                          <a:cs typeface="Arial"/>
                        </a:rPr>
                        <a:t>antagonistisch</a:t>
                      </a:r>
                      <a:endParaRPr sz="1800">
                        <a:latin typeface="Arial"/>
                        <a:cs typeface="Arial"/>
                      </a:endParaRPr>
                    </a:p>
                  </a:txBody>
                  <a:tcPr marL="0" marR="0" marT="190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CFD5EA"/>
                    </a:solidFill>
                  </a:tcPr>
                </a:tc>
                <a:tc>
                  <a:txBody>
                    <a:bodyPr/>
                    <a:lstStyle/>
                    <a:p>
                      <a:pPr>
                        <a:lnSpc>
                          <a:spcPct val="100000"/>
                        </a:lnSpc>
                        <a:spcBef>
                          <a:spcPts val="5"/>
                        </a:spcBef>
                      </a:pPr>
                      <a:endParaRPr sz="2700">
                        <a:latin typeface="Times New Roman"/>
                        <a:cs typeface="Times New Roman"/>
                      </a:endParaRPr>
                    </a:p>
                    <a:p>
                      <a:pPr marL="8890">
                        <a:lnSpc>
                          <a:spcPct val="100000"/>
                        </a:lnSpc>
                      </a:pPr>
                      <a:r>
                        <a:rPr sz="1800" spc="-70" dirty="0">
                          <a:latin typeface="Arial"/>
                          <a:cs typeface="Arial"/>
                        </a:rPr>
                        <a:t>k</a:t>
                      </a:r>
                      <a:r>
                        <a:rPr sz="1800" dirty="0">
                          <a:latin typeface="Arial"/>
                          <a:cs typeface="Arial"/>
                        </a:rPr>
                        <a:t>oope</a:t>
                      </a:r>
                      <a:r>
                        <a:rPr sz="1800" spc="-40" dirty="0">
                          <a:latin typeface="Arial"/>
                          <a:cs typeface="Arial"/>
                        </a:rPr>
                        <a:t>r</a:t>
                      </a:r>
                      <a:r>
                        <a:rPr sz="1800" spc="-20" dirty="0">
                          <a:latin typeface="Arial"/>
                          <a:cs typeface="Arial"/>
                        </a:rPr>
                        <a:t>a</a:t>
                      </a:r>
                      <a:r>
                        <a:rPr sz="1800" spc="-5" dirty="0">
                          <a:latin typeface="Arial"/>
                          <a:cs typeface="Arial"/>
                        </a:rPr>
                        <a:t>ti</a:t>
                      </a:r>
                      <a:r>
                        <a:rPr sz="1800" spc="-140" dirty="0">
                          <a:latin typeface="Arial"/>
                          <a:cs typeface="Arial"/>
                        </a:rPr>
                        <a:t>v</a:t>
                      </a:r>
                      <a:r>
                        <a:rPr sz="1800" dirty="0">
                          <a:latin typeface="Arial"/>
                          <a:cs typeface="Arial"/>
                        </a:rPr>
                        <a:t>,</a:t>
                      </a:r>
                      <a:r>
                        <a:rPr sz="1800" spc="-90" dirty="0">
                          <a:latin typeface="Arial"/>
                          <a:cs typeface="Arial"/>
                        </a:rPr>
                        <a:t> </a:t>
                      </a:r>
                      <a:r>
                        <a:rPr sz="1800" dirty="0">
                          <a:latin typeface="Arial"/>
                          <a:cs typeface="Arial"/>
                        </a:rPr>
                        <a:t>f</a:t>
                      </a:r>
                      <a:r>
                        <a:rPr sz="1800" spc="-30" dirty="0">
                          <a:latin typeface="Arial"/>
                          <a:cs typeface="Arial"/>
                        </a:rPr>
                        <a:t>r</a:t>
                      </a:r>
                      <a:r>
                        <a:rPr sz="1800" dirty="0">
                          <a:latin typeface="Arial"/>
                          <a:cs typeface="Arial"/>
                        </a:rPr>
                        <a:t>eund</a:t>
                      </a:r>
                      <a:r>
                        <a:rPr sz="1800" spc="-5" dirty="0">
                          <a:latin typeface="Arial"/>
                          <a:cs typeface="Arial"/>
                        </a:rPr>
                        <a:t>li</a:t>
                      </a:r>
                      <a:r>
                        <a:rPr sz="1800" dirty="0">
                          <a:latin typeface="Arial"/>
                          <a:cs typeface="Arial"/>
                        </a:rPr>
                        <a:t>ch,</a:t>
                      </a:r>
                      <a:r>
                        <a:rPr sz="1800" spc="-90" dirty="0">
                          <a:latin typeface="Arial"/>
                          <a:cs typeface="Arial"/>
                        </a:rPr>
                        <a:t> </a:t>
                      </a:r>
                      <a:r>
                        <a:rPr sz="1800" spc="-5" dirty="0">
                          <a:latin typeface="Arial"/>
                          <a:cs typeface="Arial"/>
                        </a:rPr>
                        <a:t>mit</a:t>
                      </a:r>
                      <a:r>
                        <a:rPr sz="1800" dirty="0">
                          <a:latin typeface="Arial"/>
                          <a:cs typeface="Arial"/>
                        </a:rPr>
                        <a:t>füh</a:t>
                      </a:r>
                      <a:r>
                        <a:rPr sz="1800" spc="-5" dirty="0">
                          <a:latin typeface="Arial"/>
                          <a:cs typeface="Arial"/>
                        </a:rPr>
                        <a:t>l</a:t>
                      </a:r>
                      <a:r>
                        <a:rPr sz="1800" dirty="0">
                          <a:latin typeface="Arial"/>
                          <a:cs typeface="Arial"/>
                        </a:rPr>
                        <a:t>end</a:t>
                      </a:r>
                      <a:endParaRPr sz="1800">
                        <a:latin typeface="Arial"/>
                        <a:cs typeface="Arial"/>
                      </a:endParaRPr>
                    </a:p>
                  </a:txBody>
                  <a:tcPr marL="0" marR="0" marT="63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CFD5EA"/>
                    </a:solidFill>
                  </a:tcPr>
                </a:tc>
                <a:extLst>
                  <a:ext uri="{0D108BD9-81ED-4DB2-BD59-A6C34878D82A}">
                    <a16:rowId xmlns:a16="http://schemas.microsoft.com/office/drawing/2014/main" val="10005"/>
                  </a:ext>
                </a:extLst>
              </a:tr>
              <a:tr h="573405">
                <a:tc>
                  <a:txBody>
                    <a:bodyPr/>
                    <a:lstStyle/>
                    <a:p>
                      <a:pPr>
                        <a:lnSpc>
                          <a:spcPct val="100000"/>
                        </a:lnSpc>
                        <a:spcBef>
                          <a:spcPts val="5"/>
                        </a:spcBef>
                      </a:pPr>
                      <a:endParaRPr sz="1250">
                        <a:latin typeface="Times New Roman"/>
                        <a:cs typeface="Times New Roman"/>
                      </a:endParaRPr>
                    </a:p>
                    <a:p>
                      <a:pPr algn="ctr">
                        <a:lnSpc>
                          <a:spcPct val="100000"/>
                        </a:lnSpc>
                      </a:pPr>
                      <a:r>
                        <a:rPr sz="1200" b="1" dirty="0">
                          <a:solidFill>
                            <a:srgbClr val="FFFFFF"/>
                          </a:solidFill>
                          <a:latin typeface="Arial"/>
                          <a:cs typeface="Arial"/>
                        </a:rPr>
                        <a:t>N</a:t>
                      </a:r>
                      <a:endParaRPr sz="1200">
                        <a:latin typeface="Arial"/>
                        <a:cs typeface="Arial"/>
                      </a:endParaRPr>
                    </a:p>
                  </a:txBody>
                  <a:tcPr marL="0" marR="0" marT="63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4472C4"/>
                    </a:solidFill>
                  </a:tcPr>
                </a:tc>
                <a:tc>
                  <a:txBody>
                    <a:bodyPr/>
                    <a:lstStyle/>
                    <a:p>
                      <a:pPr marL="8890">
                        <a:lnSpc>
                          <a:spcPct val="100000"/>
                        </a:lnSpc>
                        <a:spcBef>
                          <a:spcPts val="1080"/>
                        </a:spcBef>
                      </a:pPr>
                      <a:r>
                        <a:rPr sz="1800" spc="-60" dirty="0">
                          <a:latin typeface="Arial"/>
                          <a:cs typeface="Arial"/>
                        </a:rPr>
                        <a:t>Neuroticism</a:t>
                      </a:r>
                      <a:endParaRPr sz="1800">
                        <a:latin typeface="Arial"/>
                        <a:cs typeface="Arial"/>
                      </a:endParaRPr>
                    </a:p>
                  </a:txBody>
                  <a:tcPr marL="0" marR="0" marT="13716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EBF5"/>
                    </a:solidFill>
                  </a:tcPr>
                </a:tc>
                <a:tc>
                  <a:txBody>
                    <a:bodyPr/>
                    <a:lstStyle/>
                    <a:p>
                      <a:pPr marL="8890">
                        <a:lnSpc>
                          <a:spcPct val="100000"/>
                        </a:lnSpc>
                        <a:spcBef>
                          <a:spcPts val="1080"/>
                        </a:spcBef>
                      </a:pPr>
                      <a:r>
                        <a:rPr sz="1800" spc="-75" dirty="0">
                          <a:latin typeface="Arial"/>
                          <a:cs typeface="Arial"/>
                        </a:rPr>
                        <a:t>Neurotizismus</a:t>
                      </a:r>
                      <a:endParaRPr sz="1800">
                        <a:latin typeface="Arial"/>
                        <a:cs typeface="Arial"/>
                      </a:endParaRPr>
                    </a:p>
                  </a:txBody>
                  <a:tcPr marL="0" marR="0" marT="13716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EBF5"/>
                    </a:solidFill>
                  </a:tcPr>
                </a:tc>
                <a:tc>
                  <a:txBody>
                    <a:bodyPr/>
                    <a:lstStyle/>
                    <a:p>
                      <a:pPr marL="8890">
                        <a:lnSpc>
                          <a:spcPct val="100000"/>
                        </a:lnSpc>
                        <a:spcBef>
                          <a:spcPts val="1080"/>
                        </a:spcBef>
                      </a:pPr>
                      <a:r>
                        <a:rPr sz="1800" spc="-5" dirty="0">
                          <a:latin typeface="Arial"/>
                          <a:cs typeface="Arial"/>
                        </a:rPr>
                        <a:t>s</a:t>
                      </a:r>
                      <a:r>
                        <a:rPr sz="1800" dirty="0">
                          <a:latin typeface="Arial"/>
                          <a:cs typeface="Arial"/>
                        </a:rPr>
                        <a:t>e</a:t>
                      </a:r>
                      <a:r>
                        <a:rPr sz="1800" spc="-5" dirty="0">
                          <a:latin typeface="Arial"/>
                          <a:cs typeface="Arial"/>
                        </a:rPr>
                        <a:t>lb</a:t>
                      </a:r>
                      <a:r>
                        <a:rPr sz="1800" spc="-25" dirty="0">
                          <a:latin typeface="Arial"/>
                          <a:cs typeface="Arial"/>
                        </a:rPr>
                        <a:t>s</a:t>
                      </a:r>
                      <a:r>
                        <a:rPr sz="1800" spc="-5" dirty="0">
                          <a:latin typeface="Arial"/>
                          <a:cs typeface="Arial"/>
                        </a:rPr>
                        <a:t>tsi</a:t>
                      </a:r>
                      <a:r>
                        <a:rPr sz="1800" dirty="0">
                          <a:latin typeface="Arial"/>
                          <a:cs typeface="Arial"/>
                        </a:rPr>
                        <a:t>che</a:t>
                      </a:r>
                      <a:r>
                        <a:rPr sz="1800" spc="-160" dirty="0">
                          <a:latin typeface="Arial"/>
                          <a:cs typeface="Arial"/>
                        </a:rPr>
                        <a:t>r</a:t>
                      </a:r>
                      <a:r>
                        <a:rPr sz="1800" dirty="0">
                          <a:latin typeface="Arial"/>
                          <a:cs typeface="Arial"/>
                        </a:rPr>
                        <a:t>,</a:t>
                      </a:r>
                      <a:r>
                        <a:rPr sz="1800" spc="-90" dirty="0">
                          <a:latin typeface="Arial"/>
                          <a:cs typeface="Arial"/>
                        </a:rPr>
                        <a:t> </a:t>
                      </a:r>
                      <a:r>
                        <a:rPr sz="1800" spc="-5" dirty="0">
                          <a:latin typeface="Arial"/>
                          <a:cs typeface="Arial"/>
                        </a:rPr>
                        <a:t>r</a:t>
                      </a:r>
                      <a:r>
                        <a:rPr sz="1800" dirty="0">
                          <a:latin typeface="Arial"/>
                          <a:cs typeface="Arial"/>
                        </a:rPr>
                        <a:t>uh</a:t>
                      </a:r>
                      <a:r>
                        <a:rPr sz="1800" spc="-5" dirty="0">
                          <a:latin typeface="Arial"/>
                          <a:cs typeface="Arial"/>
                        </a:rPr>
                        <a:t>i</a:t>
                      </a:r>
                      <a:r>
                        <a:rPr sz="1800" dirty="0">
                          <a:latin typeface="Arial"/>
                          <a:cs typeface="Arial"/>
                        </a:rPr>
                        <a:t>g</a:t>
                      </a:r>
                      <a:endParaRPr sz="1800">
                        <a:latin typeface="Arial"/>
                        <a:cs typeface="Arial"/>
                      </a:endParaRPr>
                    </a:p>
                  </a:txBody>
                  <a:tcPr marL="0" marR="0" marT="13716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EBF5"/>
                    </a:solidFill>
                  </a:tcPr>
                </a:tc>
                <a:tc>
                  <a:txBody>
                    <a:bodyPr/>
                    <a:lstStyle/>
                    <a:p>
                      <a:pPr marL="8890">
                        <a:lnSpc>
                          <a:spcPct val="100000"/>
                        </a:lnSpc>
                        <a:spcBef>
                          <a:spcPts val="1080"/>
                        </a:spcBef>
                      </a:pPr>
                      <a:r>
                        <a:rPr sz="1800" dirty="0">
                          <a:latin typeface="Arial"/>
                          <a:cs typeface="Arial"/>
                        </a:rPr>
                        <a:t>e</a:t>
                      </a:r>
                      <a:r>
                        <a:rPr sz="1800" spc="-5" dirty="0">
                          <a:latin typeface="Arial"/>
                          <a:cs typeface="Arial"/>
                        </a:rPr>
                        <a:t>m</a:t>
                      </a:r>
                      <a:r>
                        <a:rPr sz="1800" dirty="0">
                          <a:latin typeface="Arial"/>
                          <a:cs typeface="Arial"/>
                        </a:rPr>
                        <a:t>o</a:t>
                      </a:r>
                      <a:r>
                        <a:rPr sz="1800" spc="-5" dirty="0">
                          <a:latin typeface="Arial"/>
                          <a:cs typeface="Arial"/>
                        </a:rPr>
                        <a:t>ti</a:t>
                      </a:r>
                      <a:r>
                        <a:rPr sz="1800" dirty="0">
                          <a:latin typeface="Arial"/>
                          <a:cs typeface="Arial"/>
                        </a:rPr>
                        <a:t>ona</a:t>
                      </a:r>
                      <a:r>
                        <a:rPr sz="1800" spc="-5" dirty="0">
                          <a:latin typeface="Arial"/>
                          <a:cs typeface="Arial"/>
                        </a:rPr>
                        <a:t>l</a:t>
                      </a:r>
                      <a:r>
                        <a:rPr sz="1800" dirty="0">
                          <a:latin typeface="Arial"/>
                          <a:cs typeface="Arial"/>
                        </a:rPr>
                        <a:t>,</a:t>
                      </a:r>
                      <a:r>
                        <a:rPr sz="1800" spc="-90" dirty="0">
                          <a:latin typeface="Arial"/>
                          <a:cs typeface="Arial"/>
                        </a:rPr>
                        <a:t> </a:t>
                      </a:r>
                      <a:r>
                        <a:rPr sz="1800" spc="-20" dirty="0">
                          <a:latin typeface="Arial"/>
                          <a:cs typeface="Arial"/>
                        </a:rPr>
                        <a:t>v</a:t>
                      </a:r>
                      <a:r>
                        <a:rPr sz="1800" dirty="0">
                          <a:latin typeface="Arial"/>
                          <a:cs typeface="Arial"/>
                        </a:rPr>
                        <a:t>e</a:t>
                      </a:r>
                      <a:r>
                        <a:rPr sz="1800" spc="-5" dirty="0">
                          <a:latin typeface="Arial"/>
                          <a:cs typeface="Arial"/>
                        </a:rPr>
                        <a:t>rl</a:t>
                      </a:r>
                      <a:r>
                        <a:rPr sz="1800" spc="-10" dirty="0">
                          <a:latin typeface="Arial"/>
                          <a:cs typeface="Arial"/>
                        </a:rPr>
                        <a:t>e</a:t>
                      </a:r>
                      <a:r>
                        <a:rPr sz="1800" spc="-5" dirty="0">
                          <a:latin typeface="Arial"/>
                          <a:cs typeface="Arial"/>
                        </a:rPr>
                        <a:t>t</a:t>
                      </a:r>
                      <a:r>
                        <a:rPr sz="1800" dirty="0">
                          <a:latin typeface="Arial"/>
                          <a:cs typeface="Arial"/>
                        </a:rPr>
                        <a:t>z</a:t>
                      </a:r>
                      <a:r>
                        <a:rPr sz="1800" spc="-5" dirty="0">
                          <a:latin typeface="Arial"/>
                          <a:cs typeface="Arial"/>
                        </a:rPr>
                        <a:t>li</a:t>
                      </a:r>
                      <a:r>
                        <a:rPr sz="1800" dirty="0">
                          <a:latin typeface="Arial"/>
                          <a:cs typeface="Arial"/>
                        </a:rPr>
                        <a:t>ch</a:t>
                      </a:r>
                      <a:endParaRPr sz="1800">
                        <a:latin typeface="Arial"/>
                        <a:cs typeface="Arial"/>
                      </a:endParaRPr>
                    </a:p>
                  </a:txBody>
                  <a:tcPr marL="0" marR="0" marT="13716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E9EBF5"/>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3774440" y="342900"/>
            <a:ext cx="4508500" cy="513080"/>
          </a:xfrm>
          <a:prstGeom prst="rect">
            <a:avLst/>
          </a:prstGeom>
        </p:spPr>
        <p:txBody>
          <a:bodyPr vert="horz" wrap="square" lIns="0" tIns="12700" rIns="0" bIns="0" rtlCol="0">
            <a:spAutoFit/>
          </a:bodyPr>
          <a:lstStyle/>
          <a:p>
            <a:pPr marL="12700">
              <a:lnSpc>
                <a:spcPct val="100000"/>
              </a:lnSpc>
              <a:spcBef>
                <a:spcPts val="100"/>
              </a:spcBef>
            </a:pPr>
            <a:r>
              <a:rPr sz="3200" b="0" i="0" spc="-240" dirty="0">
                <a:latin typeface="Arial"/>
                <a:cs typeface="Arial"/>
              </a:rPr>
              <a:t>D</a:t>
            </a:r>
            <a:r>
              <a:rPr sz="3200" b="0" i="0" spc="-75" dirty="0">
                <a:latin typeface="Arial"/>
                <a:cs typeface="Arial"/>
              </a:rPr>
              <a:t>i</a:t>
            </a:r>
            <a:r>
              <a:rPr sz="3200" b="0" i="0" spc="-190" dirty="0">
                <a:latin typeface="Arial"/>
                <a:cs typeface="Arial"/>
              </a:rPr>
              <a:t>e</a:t>
            </a:r>
            <a:r>
              <a:rPr sz="3200" b="0" i="0" spc="-170" dirty="0">
                <a:latin typeface="Arial"/>
                <a:cs typeface="Arial"/>
              </a:rPr>
              <a:t> </a:t>
            </a:r>
            <a:r>
              <a:rPr sz="3200" b="0" i="0" spc="-400" dirty="0">
                <a:latin typeface="Arial"/>
                <a:cs typeface="Arial"/>
              </a:rPr>
              <a:t>B</a:t>
            </a:r>
            <a:r>
              <a:rPr sz="3200" b="0" i="0" spc="20" dirty="0">
                <a:latin typeface="Arial"/>
                <a:cs typeface="Arial"/>
              </a:rPr>
              <a:t>i</a:t>
            </a:r>
            <a:r>
              <a:rPr sz="3200" b="0" i="0" spc="-275" dirty="0">
                <a:latin typeface="Arial"/>
                <a:cs typeface="Arial"/>
              </a:rPr>
              <a:t>g</a:t>
            </a:r>
            <a:r>
              <a:rPr sz="3200" b="0" i="0" spc="-165" dirty="0">
                <a:latin typeface="Arial"/>
                <a:cs typeface="Arial"/>
              </a:rPr>
              <a:t> </a:t>
            </a:r>
            <a:r>
              <a:rPr sz="3200" b="0" i="0" spc="-160" dirty="0">
                <a:latin typeface="Arial"/>
                <a:cs typeface="Arial"/>
              </a:rPr>
              <a:t>5</a:t>
            </a:r>
            <a:r>
              <a:rPr sz="3200" b="0" i="0" spc="-165" dirty="0">
                <a:latin typeface="Arial"/>
                <a:cs typeface="Arial"/>
              </a:rPr>
              <a:t> </a:t>
            </a:r>
            <a:r>
              <a:rPr sz="3200" b="0" i="0" spc="-140" dirty="0">
                <a:latin typeface="Arial"/>
                <a:cs typeface="Arial"/>
              </a:rPr>
              <a:t>d</a:t>
            </a:r>
            <a:r>
              <a:rPr sz="3200" b="0" i="0" spc="-155" dirty="0">
                <a:latin typeface="Arial"/>
                <a:cs typeface="Arial"/>
              </a:rPr>
              <a:t>e</a:t>
            </a:r>
            <a:r>
              <a:rPr sz="3200" b="0" i="0" spc="50" dirty="0">
                <a:latin typeface="Arial"/>
                <a:cs typeface="Arial"/>
              </a:rPr>
              <a:t>r</a:t>
            </a:r>
            <a:r>
              <a:rPr sz="3200" b="0" i="0" spc="-170" dirty="0">
                <a:latin typeface="Arial"/>
                <a:cs typeface="Arial"/>
              </a:rPr>
              <a:t> </a:t>
            </a:r>
            <a:r>
              <a:rPr sz="3200" b="0" i="0" spc="-555" dirty="0">
                <a:latin typeface="Arial"/>
                <a:cs typeface="Arial"/>
              </a:rPr>
              <a:t>P</a:t>
            </a:r>
            <a:r>
              <a:rPr sz="3200" b="0" i="0" spc="-195" dirty="0">
                <a:latin typeface="Arial"/>
                <a:cs typeface="Arial"/>
              </a:rPr>
              <a:t>e</a:t>
            </a:r>
            <a:r>
              <a:rPr sz="3200" b="0" i="0" spc="-10" dirty="0">
                <a:latin typeface="Arial"/>
                <a:cs typeface="Arial"/>
              </a:rPr>
              <a:t>r</a:t>
            </a:r>
            <a:r>
              <a:rPr sz="3200" b="0" i="0" spc="-355" dirty="0">
                <a:latin typeface="Arial"/>
                <a:cs typeface="Arial"/>
              </a:rPr>
              <a:t>s</a:t>
            </a:r>
            <a:r>
              <a:rPr sz="3200" b="0" i="0" spc="-100" dirty="0">
                <a:latin typeface="Arial"/>
                <a:cs typeface="Arial"/>
              </a:rPr>
              <a:t>ö</a:t>
            </a:r>
            <a:r>
              <a:rPr sz="3200" b="0" i="0" spc="-50" dirty="0">
                <a:latin typeface="Arial"/>
                <a:cs typeface="Arial"/>
              </a:rPr>
              <a:t>n</a:t>
            </a:r>
            <a:r>
              <a:rPr sz="3200" b="0" i="0" spc="-25" dirty="0">
                <a:latin typeface="Arial"/>
                <a:cs typeface="Arial"/>
              </a:rPr>
              <a:t>l</a:t>
            </a:r>
            <a:r>
              <a:rPr sz="3200" b="0" i="0" spc="20" dirty="0">
                <a:latin typeface="Arial"/>
                <a:cs typeface="Arial"/>
              </a:rPr>
              <a:t>i</a:t>
            </a:r>
            <a:r>
              <a:rPr sz="3200" b="0" i="0" spc="-254" dirty="0">
                <a:latin typeface="Arial"/>
                <a:cs typeface="Arial"/>
              </a:rPr>
              <a:t>c</a:t>
            </a:r>
            <a:r>
              <a:rPr sz="3200" b="0" i="0" spc="-95" dirty="0">
                <a:latin typeface="Arial"/>
                <a:cs typeface="Arial"/>
              </a:rPr>
              <a:t>h</a:t>
            </a:r>
            <a:r>
              <a:rPr sz="3200" b="0" i="0" spc="-260" dirty="0">
                <a:latin typeface="Arial"/>
                <a:cs typeface="Arial"/>
              </a:rPr>
              <a:t>k</a:t>
            </a:r>
            <a:r>
              <a:rPr sz="3200" b="0" i="0" spc="-195" dirty="0">
                <a:latin typeface="Arial"/>
                <a:cs typeface="Arial"/>
              </a:rPr>
              <a:t>e</a:t>
            </a:r>
            <a:r>
              <a:rPr sz="3200" b="0" i="0" spc="20" dirty="0">
                <a:latin typeface="Arial"/>
                <a:cs typeface="Arial"/>
              </a:rPr>
              <a:t>i</a:t>
            </a:r>
            <a:r>
              <a:rPr sz="3200" b="0" i="0" spc="180" dirty="0">
                <a:latin typeface="Arial"/>
                <a:cs typeface="Arial"/>
              </a:rPr>
              <a:t>t</a:t>
            </a:r>
            <a:endParaRPr sz="32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558C658-9922-7F80-F45E-2466158C73B4}"/>
              </a:ext>
            </a:extLst>
          </p:cNvPr>
          <p:cNvSpPr txBox="1"/>
          <p:nvPr/>
        </p:nvSpPr>
        <p:spPr>
          <a:xfrm>
            <a:off x="495300" y="228600"/>
            <a:ext cx="11201400" cy="5073120"/>
          </a:xfrm>
          <a:prstGeom prst="rect">
            <a:avLst/>
          </a:prstGeom>
          <a:noFill/>
        </p:spPr>
        <p:txBody>
          <a:bodyPr wrap="square">
            <a:spAutoFit/>
          </a:bodyPr>
          <a:lstStyle/>
          <a:p>
            <a:pPr>
              <a:lnSpc>
                <a:spcPct val="150000"/>
              </a:lnSpc>
            </a:pPr>
            <a:r>
              <a:rPr lang="en-GB" sz="2000" b="1" dirty="0" err="1">
                <a:latin typeface="Josefin Sans" pitchFamily="2" charset="77"/>
                <a:cs typeface="Arial" panose="020B0604020202020204" pitchFamily="34" charset="0"/>
              </a:rPr>
              <a:t>Offenheit</a:t>
            </a:r>
            <a:endParaRPr lang="en-GB" sz="2000" b="1" dirty="0">
              <a:latin typeface="Josefin Sans" pitchFamily="2" charset="77"/>
              <a:cs typeface="Arial" panose="020B0604020202020204" pitchFamily="34" charset="0"/>
            </a:endParaRPr>
          </a:p>
          <a:p>
            <a:pPr>
              <a:lnSpc>
                <a:spcPct val="150000"/>
              </a:lnSpc>
            </a:pPr>
            <a:r>
              <a:rPr lang="en-GB" dirty="0" err="1">
                <a:latin typeface="Arial" panose="020B0604020202020204" pitchFamily="34" charset="0"/>
                <a:cs typeface="Arial" panose="020B0604020202020204" pitchFamily="34" charset="0"/>
              </a:rPr>
              <a:t>Mit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diesem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Faktor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wird</a:t>
            </a:r>
            <a:r>
              <a:rPr lang="en-GB" dirty="0">
                <a:latin typeface="Arial" panose="020B0604020202020204" pitchFamily="34" charset="0"/>
                <a:cs typeface="Arial" panose="020B0604020202020204" pitchFamily="34" charset="0"/>
              </a:rPr>
              <a:t> das Interesse und das </a:t>
            </a:r>
            <a:r>
              <a:rPr lang="en-GB" dirty="0" err="1">
                <a:latin typeface="Arial" panose="020B0604020202020204" pitchFamily="34" charset="0"/>
                <a:cs typeface="Arial" panose="020B0604020202020204" pitchFamily="34" charset="0"/>
              </a:rPr>
              <a:t>Ausmaß</a:t>
            </a:r>
            <a:r>
              <a:rPr lang="en-GB" dirty="0">
                <a:latin typeface="Arial" panose="020B0604020202020204" pitchFamily="34" charset="0"/>
                <a:cs typeface="Arial" panose="020B0604020202020204" pitchFamily="34" charset="0"/>
              </a:rPr>
              <a:t> der </a:t>
            </a:r>
            <a:r>
              <a:rPr lang="en-GB" dirty="0" err="1">
                <a:latin typeface="Arial" panose="020B0604020202020204" pitchFamily="34" charset="0"/>
                <a:cs typeface="Arial" panose="020B0604020202020204" pitchFamily="34" charset="0"/>
              </a:rPr>
              <a:t>Beschäftigung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neuen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Erfahrungen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Erlebnissen</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Eindrücken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beschrieben</a:t>
            </a:r>
            <a:r>
              <a:rPr lang="en-GB" dirty="0">
                <a:latin typeface="Arial" panose="020B0604020202020204" pitchFamily="34" charset="0"/>
                <a:cs typeface="Arial" panose="020B0604020202020204" pitchFamily="34" charset="0"/>
              </a:rPr>
              <a:t>. </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pPr>
              <a:lnSpc>
                <a:spcPct val="150000"/>
              </a:lnSpc>
            </a:pPr>
            <a:r>
              <a:rPr lang="en-GB" b="1" dirty="0" err="1">
                <a:latin typeface="Arial" panose="020B0604020202020204" pitchFamily="34" charset="0"/>
                <a:cs typeface="Arial" panose="020B0604020202020204" pitchFamily="34" charset="0"/>
              </a:rPr>
              <a:t>hohe</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Offenheitswerte</a:t>
            </a:r>
            <a:r>
              <a:rPr lang="en-GB" b="1"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rege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Fantasie</a:t>
            </a:r>
            <a:endParaRPr lang="en-GB"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Nehmen</a:t>
            </a:r>
            <a:r>
              <a:rPr lang="en-GB" dirty="0">
                <a:latin typeface="Arial" panose="020B0604020202020204" pitchFamily="34" charset="0"/>
                <a:cs typeface="Arial" panose="020B0604020202020204" pitchFamily="34" charset="0"/>
              </a:rPr>
              <a:t> positive und negative </a:t>
            </a:r>
            <a:r>
              <a:rPr lang="en-GB" dirty="0" err="1">
                <a:latin typeface="Arial" panose="020B0604020202020204" pitchFamily="34" charset="0"/>
                <a:cs typeface="Arial" panose="020B0604020202020204" pitchFamily="34" charset="0"/>
              </a:rPr>
              <a:t>Gefühle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deutlich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wahr</a:t>
            </a:r>
            <a:r>
              <a:rPr lang="en-GB"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dirty="0">
                <a:latin typeface="Arial" panose="020B0604020202020204" pitchFamily="34" charset="0"/>
                <a:cs typeface="Arial" panose="020B0604020202020204" pitchFamily="34" charset="0"/>
              </a:rPr>
              <a:t>Sind an </a:t>
            </a:r>
            <a:r>
              <a:rPr lang="en-GB" dirty="0" err="1">
                <a:latin typeface="Arial" panose="020B0604020202020204" pitchFamily="34" charset="0"/>
                <a:cs typeface="Arial" panose="020B0604020202020204" pitchFamily="34" charset="0"/>
              </a:rPr>
              <a:t>vielen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persönlichen</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öffentlichen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Vorgängen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interessiert</a:t>
            </a:r>
            <a:r>
              <a:rPr lang="en-GB"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wissbegierig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intellektuell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fantasievoll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experimentierfreudig</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künstlerisch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interessiert</a:t>
            </a:r>
            <a:r>
              <a:rPr lang="en-GB" dirty="0">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bereit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bestehende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Normen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kritisch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hinterfragen</a:t>
            </a:r>
            <a:r>
              <a:rPr lang="en-GB" dirty="0">
                <a:latin typeface="Arial" panose="020B0604020202020204" pitchFamily="34" charset="0"/>
                <a:cs typeface="Arial" panose="020B0604020202020204" pitchFamily="34" charset="0"/>
              </a:rPr>
              <a:t> und auf </a:t>
            </a:r>
            <a:r>
              <a:rPr lang="en-GB" dirty="0" err="1">
                <a:latin typeface="Arial" panose="020B0604020202020204" pitchFamily="34" charset="0"/>
                <a:cs typeface="Arial" panose="020B0604020202020204" pitchFamily="34" charset="0"/>
              </a:rPr>
              <a:t>neuartige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soziale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ethische</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politische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Wertvorstellungen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einzugehen</a:t>
            </a:r>
            <a:r>
              <a:rPr lang="en-GB" dirty="0">
                <a:latin typeface="Arial" panose="020B0604020202020204" pitchFamily="34" charset="0"/>
                <a:cs typeface="Arial" panose="020B0604020202020204" pitchFamily="34" charset="0"/>
              </a:rPr>
              <a:t>. Sie </a:t>
            </a:r>
            <a:r>
              <a:rPr lang="en-GB" dirty="0" err="1">
                <a:latin typeface="Arial" panose="020B0604020202020204" pitchFamily="34" charset="0"/>
                <a:cs typeface="Arial" panose="020B0604020202020204" pitchFamily="34" charset="0"/>
              </a:rPr>
              <a:t>sind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unabhängig</a:t>
            </a:r>
            <a:r>
              <a:rPr lang="en-GB" dirty="0">
                <a:latin typeface="Arial" panose="020B0604020202020204" pitchFamily="34" charset="0"/>
                <a:cs typeface="Arial" panose="020B0604020202020204" pitchFamily="34" charset="0"/>
              </a:rPr>
              <a:t> in </a:t>
            </a:r>
            <a:r>
              <a:rPr lang="en-GB" dirty="0" err="1">
                <a:latin typeface="Arial" panose="020B0604020202020204" pitchFamily="34" charset="0"/>
                <a:cs typeface="Arial" panose="020B0604020202020204" pitchFamily="34" charset="0"/>
              </a:rPr>
              <a:t>ihrem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Urteil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verhalten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häufig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unkonventionell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erproben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neue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Handlungsweisen</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bevorzugen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Abwechslung</a:t>
            </a:r>
            <a:r>
              <a:rPr lang="en-GB"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46413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C30FEF-FF33-70C9-27E2-5FDC0DF3D0BA}"/>
              </a:ext>
            </a:extLst>
          </p:cNvPr>
          <p:cNvSpPr txBox="1"/>
          <p:nvPr/>
        </p:nvSpPr>
        <p:spPr>
          <a:xfrm>
            <a:off x="1143000" y="1295400"/>
            <a:ext cx="10591800" cy="2533963"/>
          </a:xfrm>
          <a:prstGeom prst="rect">
            <a:avLst/>
          </a:prstGeom>
          <a:noFill/>
        </p:spPr>
        <p:txBody>
          <a:bodyPr wrap="square">
            <a:spAutoFit/>
          </a:bodyPr>
          <a:lstStyle/>
          <a:p>
            <a:pPr>
              <a:lnSpc>
                <a:spcPct val="150000"/>
              </a:lnSpc>
            </a:pPr>
            <a:r>
              <a:rPr lang="en-GB" dirty="0" err="1">
                <a:latin typeface="Arial" panose="020B0604020202020204" pitchFamily="34" charset="0"/>
                <a:cs typeface="Arial" panose="020B0604020202020204" pitchFamily="34" charset="0"/>
              </a:rPr>
              <a:t>Personen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mit</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niedrigen</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Offenheitswerten</a:t>
            </a:r>
            <a:r>
              <a:rPr lang="en-GB" b="1"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neigen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demgegenüber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eher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zu</a:t>
            </a:r>
            <a:r>
              <a:rPr lang="en-GB" dirty="0">
                <a:latin typeface="Arial" panose="020B0604020202020204" pitchFamily="34" charset="0"/>
                <a:cs typeface="Arial" panose="020B0604020202020204" pitchFamily="34" charset="0"/>
              </a:rPr>
              <a:t> </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konventionellem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Verhalten</a:t>
            </a:r>
            <a:r>
              <a:rPr lang="en-GB"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konservativen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Einstellungen</a:t>
            </a:r>
            <a:r>
              <a:rPr lang="en-GB" dirty="0">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ziehen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Bekanntes</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Bewährtes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Neuen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vor</a:t>
            </a:r>
            <a:r>
              <a:rPr lang="en-GB"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Nehmen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emotionale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Reaktionen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eher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gedämpft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wahr</a:t>
            </a:r>
            <a:r>
              <a:rPr lang="en-GB"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12502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3D4288-4D72-8BE0-DAC2-EE73ABAB074C}"/>
              </a:ext>
            </a:extLst>
          </p:cNvPr>
          <p:cNvSpPr txBox="1"/>
          <p:nvPr/>
        </p:nvSpPr>
        <p:spPr>
          <a:xfrm>
            <a:off x="1371600" y="684691"/>
            <a:ext cx="9982200" cy="5488618"/>
          </a:xfrm>
          <a:prstGeom prst="rect">
            <a:avLst/>
          </a:prstGeom>
          <a:noFill/>
        </p:spPr>
        <p:txBody>
          <a:bodyPr wrap="square">
            <a:spAutoFit/>
          </a:bodyPr>
          <a:lstStyle/>
          <a:p>
            <a:pPr>
              <a:lnSpc>
                <a:spcPct val="150000"/>
              </a:lnSpc>
            </a:pPr>
            <a:r>
              <a:rPr lang="en-GB" sz="2000" b="1" dirty="0" err="1">
                <a:latin typeface="Josefin Sans" pitchFamily="2" charset="77"/>
                <a:cs typeface="Arial" panose="020B0604020202020204" pitchFamily="34" charset="0"/>
              </a:rPr>
              <a:t>Gewissenhaftigkeit</a:t>
            </a:r>
            <a:endParaRPr lang="en-GB" sz="2000" b="1" dirty="0">
              <a:latin typeface="Josefin Sans" pitchFamily="2" charset="77"/>
              <a:cs typeface="Arial" panose="020B0604020202020204" pitchFamily="34" charset="0"/>
            </a:endParaRPr>
          </a:p>
          <a:p>
            <a:pPr>
              <a:lnSpc>
                <a:spcPct val="150000"/>
              </a:lnSpc>
            </a:pPr>
            <a:r>
              <a:rPr lang="en-GB" dirty="0">
                <a:latin typeface="Arial" panose="020B0604020202020204" pitchFamily="34" charset="0"/>
                <a:cs typeface="Arial" panose="020B0604020202020204" pitchFamily="34" charset="0"/>
              </a:rPr>
              <a:t>Dieser </a:t>
            </a:r>
            <a:r>
              <a:rPr lang="en-GB" dirty="0" err="1">
                <a:latin typeface="Arial" panose="020B0604020202020204" pitchFamily="34" charset="0"/>
                <a:cs typeface="Arial" panose="020B0604020202020204" pitchFamily="34" charset="0"/>
              </a:rPr>
              <a:t>Faktor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beschreibt</a:t>
            </a:r>
            <a:r>
              <a:rPr lang="en-GB" dirty="0">
                <a:latin typeface="Arial" panose="020B0604020202020204" pitchFamily="34" charset="0"/>
                <a:cs typeface="Arial" panose="020B0604020202020204" pitchFamily="34" charset="0"/>
              </a:rPr>
              <a:t> in </a:t>
            </a:r>
            <a:r>
              <a:rPr lang="en-GB" dirty="0" err="1">
                <a:latin typeface="Arial" panose="020B0604020202020204" pitchFamily="34" charset="0"/>
                <a:cs typeface="Arial" panose="020B0604020202020204" pitchFamily="34" charset="0"/>
              </a:rPr>
              <a:t>erster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Linie</a:t>
            </a:r>
            <a:r>
              <a:rPr lang="en-GB" dirty="0">
                <a:latin typeface="Arial" panose="020B0604020202020204" pitchFamily="34" charset="0"/>
                <a:cs typeface="Arial" panose="020B0604020202020204" pitchFamily="34" charset="0"/>
              </a:rPr>
              <a:t> den Grad an </a:t>
            </a:r>
            <a:r>
              <a:rPr lang="en-GB" dirty="0" err="1">
                <a:latin typeface="Arial" panose="020B0604020202020204" pitchFamily="34" charset="0"/>
                <a:cs typeface="Arial" panose="020B0604020202020204" pitchFamily="34" charset="0"/>
              </a:rPr>
              <a:t>Selbstkontrolle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Genauigkeit</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Zielstrebigkeit</a:t>
            </a:r>
            <a:r>
              <a:rPr lang="en-GB" dirty="0">
                <a:latin typeface="Arial" panose="020B0604020202020204" pitchFamily="34" charset="0"/>
                <a:cs typeface="Arial" panose="020B0604020202020204" pitchFamily="34" charset="0"/>
              </a:rPr>
              <a:t>. </a:t>
            </a:r>
          </a:p>
          <a:p>
            <a:pPr>
              <a:lnSpc>
                <a:spcPct val="150000"/>
              </a:lnSpc>
            </a:pPr>
            <a:r>
              <a:rPr lang="en-GB" dirty="0" err="1">
                <a:latin typeface="Arial" panose="020B0604020202020204" pitchFamily="34" charset="0"/>
                <a:cs typeface="Arial" panose="020B0604020202020204" pitchFamily="34" charset="0"/>
              </a:rPr>
              <a:t>Personen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mit</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hohen</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Gewissenhaftigkeitswerten</a:t>
            </a:r>
            <a:r>
              <a:rPr lang="en-GB" b="1" dirty="0">
                <a:latin typeface="Arial" panose="020B0604020202020204" pitchFamily="34" charset="0"/>
                <a:cs typeface="Arial" panose="020B0604020202020204" pitchFamily="34" charset="0"/>
              </a:rPr>
              <a:t>:</a:t>
            </a:r>
          </a:p>
          <a:p>
            <a:pPr>
              <a:lnSpc>
                <a:spcPct val="150000"/>
              </a:lnSpc>
            </a:pPr>
            <a:endParaRPr lang="en-GB" b="1"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handeln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organisiert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sorgfältig</a:t>
            </a:r>
            <a:r>
              <a:rPr lang="en-GB"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planend</a:t>
            </a:r>
            <a:r>
              <a:rPr lang="en-GB"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effektiv</a:t>
            </a:r>
            <a:r>
              <a:rPr lang="en-GB"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verantwortlich</a:t>
            </a:r>
            <a:r>
              <a:rPr lang="en-GB"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zuverlässig</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überlegt</a:t>
            </a:r>
            <a:r>
              <a:rPr lang="en-GB" dirty="0">
                <a:latin typeface="Arial" panose="020B0604020202020204" pitchFamily="34" charset="0"/>
                <a:cs typeface="Arial" panose="020B0604020202020204" pitchFamily="34" charset="0"/>
              </a:rPr>
              <a:t>.</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pPr>
              <a:lnSpc>
                <a:spcPct val="150000"/>
              </a:lnSpc>
            </a:pPr>
            <a:r>
              <a:rPr lang="en-GB" dirty="0" err="1">
                <a:latin typeface="Arial" panose="020B0604020202020204" pitchFamily="34" charset="0"/>
                <a:cs typeface="Arial" panose="020B0604020202020204" pitchFamily="34" charset="0"/>
              </a:rPr>
              <a:t>Personen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mit</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niedrigen</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Gewissenhaftigkeitswerten</a:t>
            </a:r>
            <a:r>
              <a:rPr lang="en-GB" b="1"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handeln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unsorgfältig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spontan</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ungenau</a:t>
            </a:r>
            <a:r>
              <a:rPr lang="en-GB"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508045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F5B422-4972-62BB-C2A4-A6D292464196}"/>
              </a:ext>
            </a:extLst>
          </p:cNvPr>
          <p:cNvSpPr txBox="1"/>
          <p:nvPr/>
        </p:nvSpPr>
        <p:spPr>
          <a:xfrm>
            <a:off x="838200" y="762000"/>
            <a:ext cx="11201400" cy="5119287"/>
          </a:xfrm>
          <a:prstGeom prst="rect">
            <a:avLst/>
          </a:prstGeom>
          <a:noFill/>
        </p:spPr>
        <p:txBody>
          <a:bodyPr wrap="square">
            <a:spAutoFit/>
          </a:bodyPr>
          <a:lstStyle/>
          <a:p>
            <a:pPr>
              <a:lnSpc>
                <a:spcPct val="150000"/>
              </a:lnSpc>
            </a:pPr>
            <a:r>
              <a:rPr lang="en-GB" sz="2000" b="1" dirty="0">
                <a:latin typeface="Josefin Sans" pitchFamily="2" charset="77"/>
                <a:cs typeface="Arial" panose="020B0604020202020204" pitchFamily="34" charset="0"/>
              </a:rPr>
              <a:t>Extraversion</a:t>
            </a:r>
          </a:p>
          <a:p>
            <a:pPr>
              <a:lnSpc>
                <a:spcPct val="150000"/>
              </a:lnSpc>
            </a:pPr>
            <a:endParaRPr lang="en-GB" sz="2000" dirty="0">
              <a:latin typeface="Josefin Sans" pitchFamily="2" charset="77"/>
              <a:cs typeface="Arial" panose="020B0604020202020204" pitchFamily="34" charset="0"/>
            </a:endParaRPr>
          </a:p>
          <a:p>
            <a:pPr>
              <a:lnSpc>
                <a:spcPct val="150000"/>
              </a:lnSpc>
            </a:pPr>
            <a:r>
              <a:rPr lang="en-GB" dirty="0">
                <a:latin typeface="Arial" panose="020B0604020202020204" pitchFamily="34" charset="0"/>
                <a:cs typeface="Arial" panose="020B0604020202020204" pitchFamily="34" charset="0"/>
              </a:rPr>
              <a:t>Dieser </a:t>
            </a:r>
            <a:r>
              <a:rPr lang="en-GB" dirty="0" err="1">
                <a:latin typeface="Arial" panose="020B0604020202020204" pitchFamily="34" charset="0"/>
                <a:cs typeface="Arial" panose="020B0604020202020204" pitchFamily="34" charset="0"/>
              </a:rPr>
              <a:t>Faktor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beschreibt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Aktivität</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zwischenmenschliches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Verhalten</a:t>
            </a:r>
            <a:r>
              <a:rPr lang="en-GB" dirty="0">
                <a:latin typeface="Arial" panose="020B0604020202020204" pitchFamily="34" charset="0"/>
                <a:cs typeface="Arial" panose="020B0604020202020204" pitchFamily="34" charset="0"/>
              </a:rPr>
              <a:t>. Er </a:t>
            </a:r>
            <a:r>
              <a:rPr lang="en-GB" dirty="0" err="1">
                <a:latin typeface="Arial" panose="020B0604020202020204" pitchFamily="34" charset="0"/>
                <a:cs typeface="Arial" panose="020B0604020202020204" pitchFamily="34" charset="0"/>
              </a:rPr>
              <a:t>wird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teilweise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auch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Begeisterungsfähigkeit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englisch</a:t>
            </a:r>
            <a:r>
              <a:rPr lang="en-GB" dirty="0">
                <a:latin typeface="Arial" panose="020B0604020202020204" pitchFamily="34" charset="0"/>
                <a:cs typeface="Arial" panose="020B0604020202020204" pitchFamily="34" charset="0"/>
              </a:rPr>
              <a:t>: surgency) </a:t>
            </a:r>
            <a:r>
              <a:rPr lang="en-GB" dirty="0" err="1">
                <a:latin typeface="Arial" panose="020B0604020202020204" pitchFamily="34" charset="0"/>
                <a:cs typeface="Arial" panose="020B0604020202020204" pitchFamily="34" charset="0"/>
              </a:rPr>
              <a:t>genannt</a:t>
            </a:r>
            <a:r>
              <a:rPr lang="en-GB" dirty="0">
                <a:latin typeface="Arial" panose="020B0604020202020204" pitchFamily="34" charset="0"/>
                <a:cs typeface="Arial" panose="020B0604020202020204" pitchFamily="34" charset="0"/>
              </a:rPr>
              <a:t>. </a:t>
            </a:r>
          </a:p>
          <a:p>
            <a:pPr>
              <a:lnSpc>
                <a:spcPct val="150000"/>
              </a:lnSpc>
            </a:pPr>
            <a:r>
              <a:rPr lang="en-GB" dirty="0" err="1">
                <a:latin typeface="Arial" panose="020B0604020202020204" pitchFamily="34" charset="0"/>
                <a:cs typeface="Arial" panose="020B0604020202020204" pitchFamily="34" charset="0"/>
              </a:rPr>
              <a:t>Personen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mit</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hohen</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Extraversionswerten</a:t>
            </a:r>
            <a:r>
              <a:rPr lang="en-GB" b="1"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sind</a:t>
            </a:r>
            <a:r>
              <a:rPr lang="en-GB"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gesellig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aktiv</a:t>
            </a:r>
            <a:r>
              <a:rPr lang="en-GB"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gesprächig</a:t>
            </a:r>
            <a:r>
              <a:rPr lang="en-GB"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personenorientiert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herzlich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optimistisch</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heiter</a:t>
            </a:r>
            <a:r>
              <a:rPr lang="en-GB"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dirty="0">
                <a:latin typeface="Arial" panose="020B0604020202020204" pitchFamily="34" charset="0"/>
                <a:cs typeface="Arial" panose="020B0604020202020204" pitchFamily="34" charset="0"/>
              </a:rPr>
              <a:t>Sie </a:t>
            </a:r>
            <a:r>
              <a:rPr lang="en-GB" dirty="0" err="1">
                <a:latin typeface="Arial" panose="020B0604020202020204" pitchFamily="34" charset="0"/>
                <a:cs typeface="Arial" panose="020B0604020202020204" pitchFamily="34" charset="0"/>
              </a:rPr>
              <a:t>sind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zudem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empfänglich</a:t>
            </a:r>
            <a:r>
              <a:rPr lang="en-GB" dirty="0">
                <a:latin typeface="Arial" panose="020B0604020202020204" pitchFamily="34" charset="0"/>
                <a:cs typeface="Arial" panose="020B0604020202020204" pitchFamily="34" charset="0"/>
              </a:rPr>
              <a:t> für </a:t>
            </a:r>
            <a:r>
              <a:rPr lang="en-GB" dirty="0" err="1">
                <a:latin typeface="Arial" panose="020B0604020202020204" pitchFamily="34" charset="0"/>
                <a:cs typeface="Arial" panose="020B0604020202020204" pitchFamily="34" charset="0"/>
              </a:rPr>
              <a:t>Anregungen</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Aufregungen</a:t>
            </a:r>
            <a:r>
              <a:rPr lang="en-GB" dirty="0">
                <a:latin typeface="Arial" panose="020B0604020202020204" pitchFamily="34" charset="0"/>
                <a:cs typeface="Arial" panose="020B0604020202020204" pitchFamily="34" charset="0"/>
              </a:rPr>
              <a:t>.</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pPr>
              <a:lnSpc>
                <a:spcPct val="150000"/>
              </a:lnSpc>
            </a:pPr>
            <a:r>
              <a:rPr lang="en-GB" b="1" dirty="0" err="1">
                <a:latin typeface="Arial" panose="020B0604020202020204" pitchFamily="34" charset="0"/>
                <a:cs typeface="Arial" panose="020B0604020202020204" pitchFamily="34" charset="0"/>
              </a:rPr>
              <a:t>Introvertierte</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Personen</a:t>
            </a:r>
            <a:r>
              <a:rPr lang="en-GB" b="1"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sind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zurückhaltend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sozialen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Interaktionen</a:t>
            </a:r>
            <a:r>
              <a:rPr lang="en-GB" dirty="0">
                <a:latin typeface="Arial" panose="020B0604020202020204" pitchFamily="34" charset="0"/>
                <a:cs typeface="Arial" panose="020B0604020202020204" pitchFamily="34" charset="0"/>
              </a:rPr>
              <a:t>, gerne </a:t>
            </a:r>
            <a:r>
              <a:rPr lang="en-GB" dirty="0" err="1">
                <a:latin typeface="Arial" panose="020B0604020202020204" pitchFamily="34" charset="0"/>
                <a:cs typeface="Arial" panose="020B0604020202020204" pitchFamily="34" charset="0"/>
              </a:rPr>
              <a:t>allein</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unabhängig</a:t>
            </a:r>
            <a:r>
              <a:rPr lang="en-GB" dirty="0">
                <a:latin typeface="Arial" panose="020B0604020202020204" pitchFamily="34" charset="0"/>
                <a:cs typeface="Arial" panose="020B0604020202020204" pitchFamily="34" charset="0"/>
              </a:rPr>
              <a:t>.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Sie </a:t>
            </a:r>
            <a:r>
              <a:rPr lang="en-GB" dirty="0" err="1">
                <a:latin typeface="Arial" panose="020B0604020202020204" pitchFamily="34" charset="0"/>
                <a:cs typeface="Arial" panose="020B0604020202020204" pitchFamily="34" charset="0"/>
              </a:rPr>
              <a:t>können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auch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sehr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aktiv</a:t>
            </a:r>
            <a:r>
              <a:rPr lang="en-GB" dirty="0">
                <a:latin typeface="Arial" panose="020B0604020202020204" pitchFamily="34" charset="0"/>
                <a:cs typeface="Arial" panose="020B0604020202020204" pitchFamily="34" charset="0"/>
              </a:rPr>
              <a:t> sein, </a:t>
            </a:r>
            <a:r>
              <a:rPr lang="en-GB" dirty="0" err="1">
                <a:latin typeface="Arial" panose="020B0604020202020204" pitchFamily="34" charset="0"/>
                <a:cs typeface="Arial" panose="020B0604020202020204" pitchFamily="34" charset="0"/>
              </a:rPr>
              <a:t>aber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weniger</a:t>
            </a:r>
            <a:r>
              <a:rPr lang="en-GB" dirty="0">
                <a:latin typeface="Arial" panose="020B0604020202020204" pitchFamily="34" charset="0"/>
                <a:cs typeface="Arial" panose="020B0604020202020204" pitchFamily="34" charset="0"/>
              </a:rPr>
              <a:t> in Gesellschaft.</a:t>
            </a:r>
          </a:p>
        </p:txBody>
      </p:sp>
    </p:spTree>
    <p:extLst>
      <p:ext uri="{BB962C8B-B14F-4D97-AF65-F5344CB8AC3E}">
        <p14:creationId xmlns:p14="http://schemas.microsoft.com/office/powerpoint/2010/main" val="3797268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B8DA32-E323-A0C3-F3A5-B471DB632BAD}"/>
              </a:ext>
            </a:extLst>
          </p:cNvPr>
          <p:cNvSpPr txBox="1"/>
          <p:nvPr/>
        </p:nvSpPr>
        <p:spPr>
          <a:xfrm>
            <a:off x="609600" y="762000"/>
            <a:ext cx="11353800" cy="4703788"/>
          </a:xfrm>
          <a:prstGeom prst="rect">
            <a:avLst/>
          </a:prstGeom>
          <a:noFill/>
        </p:spPr>
        <p:txBody>
          <a:bodyPr wrap="square">
            <a:spAutoFit/>
          </a:bodyPr>
          <a:lstStyle/>
          <a:p>
            <a:pPr>
              <a:lnSpc>
                <a:spcPct val="150000"/>
              </a:lnSpc>
            </a:pPr>
            <a:r>
              <a:rPr lang="en-GB" sz="2000" b="1" dirty="0" err="1">
                <a:latin typeface="Josefin Sans" pitchFamily="2" charset="77"/>
                <a:cs typeface="Arial" panose="020B0604020202020204" pitchFamily="34" charset="0"/>
              </a:rPr>
              <a:t>Verträglichkeit</a:t>
            </a:r>
            <a:br>
              <a:rPr lang="en-GB" sz="2000" dirty="0">
                <a:latin typeface="Josefin Sans" pitchFamily="2" charset="77"/>
                <a:cs typeface="Arial" panose="020B0604020202020204" pitchFamily="34" charset="0"/>
              </a:rPr>
            </a:br>
            <a:br>
              <a:rPr lang="en-GB" sz="2000" dirty="0">
                <a:latin typeface="Josefin Sans" pitchFamily="2" charset="77"/>
                <a:cs typeface="Arial" panose="020B0604020202020204" pitchFamily="34" charset="0"/>
              </a:rPr>
            </a:br>
            <a:r>
              <a:rPr lang="en-GB" b="1" dirty="0" err="1">
                <a:latin typeface="Arial" panose="020B0604020202020204" pitchFamily="34" charset="0"/>
                <a:cs typeface="Arial" panose="020B0604020202020204" pitchFamily="34" charset="0"/>
              </a:rPr>
              <a:t>hohe</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Verträglichkeitswerten</a:t>
            </a:r>
            <a:r>
              <a:rPr lang="en-GB" b="1" dirty="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Altruismus</a:t>
            </a:r>
            <a:r>
              <a:rPr lang="en-GB" dirty="0">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begegnen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anderen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Verständnis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Wohlwollen</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Mitgefühl</a:t>
            </a:r>
            <a:r>
              <a:rPr lang="en-GB" dirty="0">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bemüht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anderen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helfen</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überzeugt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dass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diese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sich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ebenso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hilfsbereit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verhalten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werden</a:t>
            </a:r>
            <a:r>
              <a:rPr lang="en-GB" dirty="0">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neigen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zwischenmenschlichem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Vertrauen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zur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Kooperativität</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zur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Nachgiebigkeit</a:t>
            </a:r>
            <a:r>
              <a:rPr lang="en-GB" dirty="0">
                <a:latin typeface="Arial" panose="020B0604020202020204" pitchFamily="34" charset="0"/>
                <a:cs typeface="Arial" panose="020B0604020202020204" pitchFamily="34" charset="0"/>
              </a:rPr>
              <a:t>.</a:t>
            </a:r>
          </a:p>
          <a:p>
            <a:pPr>
              <a:lnSpc>
                <a:spcPct val="150000"/>
              </a:lnSpc>
            </a:pPr>
            <a:br>
              <a:rPr lang="en-GB" b="1" dirty="0">
                <a:latin typeface="Arial" panose="020B0604020202020204" pitchFamily="34" charset="0"/>
                <a:cs typeface="Arial" panose="020B0604020202020204" pitchFamily="34" charset="0"/>
              </a:rPr>
            </a:br>
            <a:r>
              <a:rPr lang="en-GB" b="1" dirty="0" err="1">
                <a:latin typeface="Arial" panose="020B0604020202020204" pitchFamily="34" charset="0"/>
                <a:cs typeface="Arial" panose="020B0604020202020204" pitchFamily="34" charset="0"/>
              </a:rPr>
              <a:t>niedrigen</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Verträglichkeitswerte</a:t>
            </a:r>
            <a:r>
              <a:rPr lang="en-GB" b="1" dirty="0">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streitbar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egozentrisch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misstrauisch</a:t>
            </a:r>
            <a:r>
              <a:rPr lang="en-GB" dirty="0">
                <a:latin typeface="Arial" panose="020B0604020202020204" pitchFamily="34" charset="0"/>
                <a:cs typeface="Arial" panose="020B0604020202020204" pitchFamily="34" charset="0"/>
              </a:rPr>
              <a:t> und </a:t>
            </a:r>
            <a:r>
              <a:rPr lang="en-GB" dirty="0" err="1">
                <a:latin typeface="Arial" panose="020B0604020202020204" pitchFamily="34" charset="0"/>
                <a:cs typeface="Arial" panose="020B0604020202020204" pitchFamily="34" charset="0"/>
              </a:rPr>
              <a:t>antagonistisch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gegenüber</a:t>
            </a:r>
            <a:r>
              <a:rPr lang="en-GB" dirty="0">
                <a:latin typeface="Arial" panose="020B0604020202020204" pitchFamily="34" charset="0"/>
                <a:cs typeface="Arial" panose="020B0604020202020204" pitchFamily="34" charset="0"/>
              </a:rPr>
              <a:t> den </a:t>
            </a:r>
            <a:r>
              <a:rPr lang="en-GB" dirty="0" err="1">
                <a:latin typeface="Arial" panose="020B0604020202020204" pitchFamily="34" charset="0"/>
                <a:cs typeface="Arial" panose="020B0604020202020204" pitchFamily="34" charset="0"/>
              </a:rPr>
              <a:t>Absichten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anderer</a:t>
            </a:r>
            <a:r>
              <a:rPr lang="en-GB" dirty="0">
                <a:latin typeface="Arial" panose="020B0604020202020204" pitchFamily="34" charset="0"/>
                <a:cs typeface="Arial" panose="020B0604020202020204" pitchFamily="34" charset="0"/>
              </a:rPr>
              <a:t> Menschen.</a:t>
            </a:r>
          </a:p>
          <a:p>
            <a:pPr marL="285750" indent="-285750">
              <a:lnSpc>
                <a:spcPct val="150000"/>
              </a:lnSpc>
              <a:buFont typeface="Arial" panose="020B0604020202020204" pitchFamily="34" charset="0"/>
              <a:buChar char="•"/>
            </a:pPr>
            <a:r>
              <a:rPr lang="en-GB" dirty="0" err="1">
                <a:latin typeface="Arial" panose="020B0604020202020204" pitchFamily="34" charset="0"/>
                <a:cs typeface="Arial" panose="020B0604020202020204" pitchFamily="34" charset="0"/>
              </a:rPr>
              <a:t>Mehr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wettbewerbsorientiert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als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kooperativ</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4782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695</TotalTime>
  <Words>1197</Words>
  <Application>Microsoft Macintosh PowerPoint</Application>
  <PresentationFormat>Widescreen</PresentationFormat>
  <Paragraphs>172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Arial-BoldItalicMT</vt:lpstr>
      <vt:lpstr>Calibri</vt:lpstr>
      <vt:lpstr>Josefin Sans</vt:lpstr>
      <vt:lpstr>Roboto</vt:lpstr>
      <vt:lpstr>Times New Roman</vt:lpstr>
      <vt:lpstr>Office Theme</vt:lpstr>
      <vt:lpstr>PowerPoint Presentation</vt:lpstr>
      <vt:lpstr>PowerPoint Presentation</vt:lpstr>
      <vt:lpstr>PowerPoint Presentation</vt:lpstr>
      <vt:lpstr>Die Big 5 der Persönlichkeit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Gute Umgangsformen, Regeln: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Big 5 der Persönlichkeit</dc:title>
  <cp:lastModifiedBy>365 Pro Plus</cp:lastModifiedBy>
  <cp:revision>5</cp:revision>
  <dcterms:created xsi:type="dcterms:W3CDTF">2022-03-03T13:52:29Z</dcterms:created>
  <dcterms:modified xsi:type="dcterms:W3CDTF">2023-01-22T11:22:02Z</dcterms:modified>
</cp:coreProperties>
</file>