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12192000" cy="6858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2"/>
  </p:normalViewPr>
  <p:slideViewPr>
    <p:cSldViewPr>
      <p:cViewPr varScale="1">
        <p:scale>
          <a:sx n="91" d="100"/>
          <a:sy n="91" d="100"/>
        </p:scale>
        <p:origin x="84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7919" y="1145540"/>
            <a:ext cx="9916160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7919" y="1691132"/>
            <a:ext cx="9916160" cy="3311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1180" y="599947"/>
            <a:ext cx="11245850" cy="4960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Die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Psychologie der Lehrer-Schüler-Beziehung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 dirty="0">
              <a:latin typeface="Arial"/>
              <a:cs typeface="Arial"/>
            </a:endParaRPr>
          </a:p>
          <a:p>
            <a:pPr marL="298450" indent="-285750">
              <a:lnSpc>
                <a:spcPts val="2125"/>
              </a:lnSpc>
              <a:buChar char="•"/>
              <a:tabLst>
                <a:tab pos="297815" algn="l"/>
                <a:tab pos="298450" algn="l"/>
              </a:tabLst>
            </a:pPr>
            <a:r>
              <a:rPr sz="1800" dirty="0">
                <a:latin typeface="Arial"/>
                <a:cs typeface="Arial"/>
              </a:rPr>
              <a:t>Die </a:t>
            </a:r>
            <a:r>
              <a:rPr sz="1800" spc="-5" dirty="0">
                <a:latin typeface="Arial"/>
                <a:cs typeface="Arial"/>
              </a:rPr>
              <a:t>meistern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Menschen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haben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zumindest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speziellen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Lehrer,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ihr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Leben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beeinflusst.</a:t>
            </a:r>
            <a:endParaRPr sz="1800" dirty="0">
              <a:latin typeface="Arial"/>
              <a:cs typeface="Arial"/>
            </a:endParaRPr>
          </a:p>
          <a:p>
            <a:pPr marL="298450" indent="-285750">
              <a:lnSpc>
                <a:spcPts val="2125"/>
              </a:lnSpc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Alle Lehrer haben einen enormen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Einfluss auf das Individuum.</a:t>
            </a:r>
            <a:endParaRPr sz="1800" dirty="0">
              <a:latin typeface="Arial"/>
              <a:cs typeface="Arial"/>
            </a:endParaRPr>
          </a:p>
          <a:p>
            <a:pPr marL="298450" marR="5080" indent="-285750">
              <a:lnSpc>
                <a:spcPct val="102200"/>
              </a:lnSpc>
              <a:spcBef>
                <a:spcPts val="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Dieser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Einfluss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kann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latenten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sehr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fragilen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Fähigkeiten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eines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Menschen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entweder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fördern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Tageslicht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bringen, oder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aber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auch zerstören.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Einzigartigkeit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des Lehrinhaltes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von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Yoga: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buChar char="•"/>
              <a:tabLst>
                <a:tab pos="297815" algn="l"/>
                <a:tab pos="298450" algn="l"/>
              </a:tabLst>
            </a:pPr>
            <a:r>
              <a:rPr sz="1800" spc="-25" dirty="0">
                <a:latin typeface="Arial"/>
                <a:cs typeface="Arial"/>
              </a:rPr>
              <a:t>Was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gelehrt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wird,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ist </a:t>
            </a:r>
            <a:r>
              <a:rPr sz="1800" spc="-5" dirty="0">
                <a:latin typeface="Arial"/>
                <a:cs typeface="Arial"/>
              </a:rPr>
              <a:t>ein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Zustand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Seins,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ganzheitliche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Bewusstseinsebene,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Lebensweise.</a:t>
            </a:r>
            <a:endParaRPr sz="1800" dirty="0">
              <a:latin typeface="Arial"/>
              <a:cs typeface="Arial"/>
            </a:endParaRPr>
          </a:p>
          <a:p>
            <a:pPr marL="298450" indent="-285750">
              <a:lnSpc>
                <a:spcPts val="2125"/>
              </a:lnSpc>
              <a:spcBef>
                <a:spcPts val="50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Deshalb kann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Lehrer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Schüler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nur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soweit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führen, </a:t>
            </a:r>
            <a:r>
              <a:rPr sz="1800" dirty="0">
                <a:latin typeface="Arial"/>
                <a:cs typeface="Arial"/>
              </a:rPr>
              <a:t>wie </a:t>
            </a:r>
            <a:r>
              <a:rPr sz="1800" spc="-5" dirty="0">
                <a:latin typeface="Arial"/>
                <a:cs typeface="Arial"/>
              </a:rPr>
              <a:t>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selbst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gegangen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ist.</a:t>
            </a:r>
            <a:endParaRPr sz="1800" dirty="0">
              <a:latin typeface="Arial"/>
              <a:cs typeface="Arial"/>
            </a:endParaRPr>
          </a:p>
          <a:p>
            <a:pPr marL="298450" indent="-285750">
              <a:lnSpc>
                <a:spcPts val="2125"/>
              </a:lnSpc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Es </a:t>
            </a:r>
            <a:r>
              <a:rPr sz="1800" dirty="0">
                <a:latin typeface="Arial"/>
                <a:cs typeface="Arial"/>
              </a:rPr>
              <a:t>ist </a:t>
            </a:r>
            <a:r>
              <a:rPr sz="1800" spc="-5" dirty="0">
                <a:latin typeface="Arial"/>
                <a:cs typeface="Arial"/>
              </a:rPr>
              <a:t>auch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deshalb als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Yogalehrer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schwierig, das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Berufsleben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das Privatleben</a:t>
            </a:r>
            <a:r>
              <a:rPr sz="1800" dirty="0">
                <a:latin typeface="Arial"/>
                <a:cs typeface="Arial"/>
              </a:rPr>
              <a:t> zu </a:t>
            </a:r>
            <a:r>
              <a:rPr sz="1800" spc="-5" dirty="0">
                <a:latin typeface="Arial"/>
                <a:cs typeface="Arial"/>
              </a:rPr>
              <a:t>trennen.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 dirty="0">
              <a:latin typeface="Arial"/>
              <a:cs typeface="Arial"/>
            </a:endParaRPr>
          </a:p>
          <a:p>
            <a:pPr marL="12700" marR="556895">
              <a:lnSpc>
                <a:spcPct val="102200"/>
              </a:lnSpc>
            </a:pPr>
            <a:r>
              <a:rPr sz="1800" spc="-5" dirty="0">
                <a:latin typeface="Arial"/>
                <a:cs typeface="Arial"/>
              </a:rPr>
              <a:t>Das Fundament der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Yoga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Tradition</a:t>
            </a:r>
            <a:r>
              <a:rPr sz="1800" spc="-5" dirty="0">
                <a:latin typeface="Arial"/>
                <a:cs typeface="Arial"/>
              </a:rPr>
              <a:t> hat </a:t>
            </a:r>
            <a:r>
              <a:rPr sz="1800" dirty="0">
                <a:latin typeface="Arial"/>
                <a:cs typeface="Arial"/>
              </a:rPr>
              <a:t>mit </a:t>
            </a:r>
            <a:r>
              <a:rPr sz="1800" spc="-5" dirty="0">
                <a:latin typeface="Arial"/>
                <a:cs typeface="Arial"/>
              </a:rPr>
              <a:t>einer integralen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Lebensweise</a:t>
            </a:r>
            <a:r>
              <a:rPr sz="1800" dirty="0">
                <a:latin typeface="Arial"/>
                <a:cs typeface="Arial"/>
              </a:rPr>
              <a:t> zu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tun, </a:t>
            </a:r>
            <a:r>
              <a:rPr sz="1800" spc="-5" dirty="0">
                <a:latin typeface="Arial"/>
                <a:cs typeface="Arial"/>
              </a:rPr>
              <a:t>in der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die Handlungen</a:t>
            </a:r>
            <a:r>
              <a:rPr sz="1800" dirty="0">
                <a:latin typeface="Arial"/>
                <a:cs typeface="Arial"/>
              </a:rPr>
              <a:t> im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Einklang </a:t>
            </a:r>
            <a:r>
              <a:rPr sz="1800" dirty="0">
                <a:latin typeface="Arial"/>
                <a:cs typeface="Arial"/>
              </a:rPr>
              <a:t>mit </a:t>
            </a:r>
            <a:r>
              <a:rPr sz="1800" spc="-5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inneren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Werten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Fragmentierung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zwischen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Körper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Geist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geheilt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ist.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 dirty="0">
              <a:latin typeface="Arial"/>
              <a:cs typeface="Arial"/>
            </a:endParaRPr>
          </a:p>
          <a:p>
            <a:pPr marL="12700" marR="2326005">
              <a:lnSpc>
                <a:spcPct val="102200"/>
              </a:lnSpc>
            </a:pPr>
            <a:r>
              <a:rPr sz="1800" spc="-5" dirty="0">
                <a:latin typeface="Arial"/>
                <a:cs typeface="Arial"/>
              </a:rPr>
              <a:t>Ein gemeinsamer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Wert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durchzieht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alle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verschiedenen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Yoga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Richtungen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Traditionen: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Die</a:t>
            </a:r>
            <a:r>
              <a:rPr sz="1800" spc="-5" dirty="0">
                <a:latin typeface="Arial"/>
                <a:cs typeface="Arial"/>
              </a:rPr>
              <a:t> essentielle Natur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eines jeden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Wesens</a:t>
            </a:r>
            <a:r>
              <a:rPr sz="1800" spc="-5" dirty="0">
                <a:latin typeface="Arial"/>
                <a:cs typeface="Arial"/>
              </a:rPr>
              <a:t> ist: </a:t>
            </a:r>
            <a:r>
              <a:rPr sz="1800" b="1" dirty="0">
                <a:latin typeface="Arial"/>
                <a:cs typeface="Arial"/>
              </a:rPr>
              <a:t>gut,</a:t>
            </a:r>
            <a:r>
              <a:rPr sz="1800" b="1" spc="-5" dirty="0">
                <a:latin typeface="Arial"/>
                <a:cs typeface="Arial"/>
              </a:rPr>
              <a:t> vollkommen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und</a:t>
            </a:r>
            <a:r>
              <a:rPr sz="1800" b="1" spc="-5" dirty="0">
                <a:latin typeface="Arial"/>
                <a:cs typeface="Arial"/>
              </a:rPr>
              <a:t> frei.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0876" y="414019"/>
            <a:ext cx="7591425" cy="5365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Wie </a:t>
            </a:r>
            <a:r>
              <a:rPr sz="1800" b="1" spc="-5" dirty="0">
                <a:latin typeface="Arial"/>
                <a:cs typeface="Arial"/>
              </a:rPr>
              <a:t>der Lehrer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im Geist des Schülers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lebt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Arial"/>
              <a:cs typeface="Arial"/>
            </a:endParaRPr>
          </a:p>
          <a:p>
            <a:pPr marL="12700" marR="597535">
              <a:lnSpc>
                <a:spcPts val="2090"/>
              </a:lnSpc>
            </a:pPr>
            <a:r>
              <a:rPr sz="1800" spc="-5" dirty="0">
                <a:latin typeface="Arial"/>
                <a:cs typeface="Arial"/>
              </a:rPr>
              <a:t>Als </a:t>
            </a:r>
            <a:r>
              <a:rPr sz="1800" spc="-20" dirty="0">
                <a:latin typeface="Arial"/>
                <a:cs typeface="Arial"/>
              </a:rPr>
              <a:t>Yogalehrer </a:t>
            </a:r>
            <a:r>
              <a:rPr sz="1800" dirty="0">
                <a:latin typeface="Arial"/>
                <a:cs typeface="Arial"/>
              </a:rPr>
              <a:t>ist </a:t>
            </a:r>
            <a:r>
              <a:rPr sz="1800" spc="-5" dirty="0">
                <a:latin typeface="Arial"/>
                <a:cs typeface="Arial"/>
              </a:rPr>
              <a:t>es wichtig </a:t>
            </a:r>
            <a:r>
              <a:rPr sz="1800" dirty="0">
                <a:latin typeface="Arial"/>
                <a:cs typeface="Arial"/>
              </a:rPr>
              <a:t>sich </a:t>
            </a:r>
            <a:r>
              <a:rPr sz="1800" spc="-5" dirty="0">
                <a:latin typeface="Arial"/>
                <a:cs typeface="Arial"/>
              </a:rPr>
              <a:t>klar </a:t>
            </a:r>
            <a:r>
              <a:rPr sz="1800" dirty="0">
                <a:latin typeface="Arial"/>
                <a:cs typeface="Arial"/>
              </a:rPr>
              <a:t>zu </a:t>
            </a:r>
            <a:r>
              <a:rPr sz="1800" spc="-5" dirty="0">
                <a:latin typeface="Arial"/>
                <a:cs typeface="Arial"/>
              </a:rPr>
              <a:t>machen </a:t>
            </a:r>
            <a:r>
              <a:rPr sz="1800" dirty="0">
                <a:latin typeface="Arial"/>
                <a:cs typeface="Arial"/>
              </a:rPr>
              <a:t>wie </a:t>
            </a:r>
            <a:r>
              <a:rPr sz="1800" spc="-5" dirty="0">
                <a:latin typeface="Arial"/>
                <a:cs typeface="Arial"/>
              </a:rPr>
              <a:t>man </a:t>
            </a:r>
            <a:r>
              <a:rPr sz="1800" dirty="0">
                <a:latin typeface="Arial"/>
                <a:cs typeface="Arial"/>
              </a:rPr>
              <a:t>im </a:t>
            </a:r>
            <a:r>
              <a:rPr sz="1800" spc="-5" dirty="0">
                <a:latin typeface="Arial"/>
                <a:cs typeface="Arial"/>
              </a:rPr>
              <a:t>Schüler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lebt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 repräsentiert wird.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800" spc="-10" dirty="0">
                <a:latin typeface="Arial"/>
                <a:cs typeface="Arial"/>
              </a:rPr>
              <a:t>Wenige</a:t>
            </a:r>
            <a:r>
              <a:rPr sz="1800" spc="-5" dirty="0">
                <a:latin typeface="Arial"/>
                <a:cs typeface="Arial"/>
              </a:rPr>
              <a:t> Berufe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umfassen</a:t>
            </a:r>
            <a:r>
              <a:rPr sz="1800" dirty="0">
                <a:latin typeface="Arial"/>
                <a:cs typeface="Arial"/>
              </a:rPr>
              <a:t> so </a:t>
            </a:r>
            <a:r>
              <a:rPr sz="1800" spc="-5" dirty="0">
                <a:latin typeface="Arial"/>
                <a:cs typeface="Arial"/>
              </a:rPr>
              <a:t>viele mögliche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Rollen</a:t>
            </a:r>
            <a:r>
              <a:rPr sz="1800" dirty="0">
                <a:latin typeface="Arial"/>
                <a:cs typeface="Arial"/>
              </a:rPr>
              <a:t> wie </a:t>
            </a:r>
            <a:r>
              <a:rPr sz="1800" spc="-5" dirty="0">
                <a:latin typeface="Arial"/>
                <a:cs typeface="Arial"/>
              </a:rPr>
              <a:t>die des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Yogalehrers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Arial"/>
              <a:cs typeface="Arial"/>
            </a:endParaRPr>
          </a:p>
          <a:p>
            <a:pPr marL="12700" marR="711835">
              <a:lnSpc>
                <a:spcPct val="130000"/>
              </a:lnSpc>
            </a:pPr>
            <a:r>
              <a:rPr sz="1800" spc="-5" dirty="0">
                <a:latin typeface="Arial"/>
                <a:cs typeface="Arial"/>
              </a:rPr>
              <a:t>Der Lehrer lebt oft als komplexer Archetypus </a:t>
            </a:r>
            <a:r>
              <a:rPr sz="1800" dirty="0">
                <a:latin typeface="Arial"/>
                <a:cs typeface="Arial"/>
              </a:rPr>
              <a:t>im </a:t>
            </a:r>
            <a:r>
              <a:rPr sz="1800" spc="-5" dirty="0">
                <a:latin typeface="Arial"/>
                <a:cs typeface="Arial"/>
              </a:rPr>
              <a:t>Geist des Schülers: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Mögliche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Rollen: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Coach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52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Arzt,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Heiler,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Psychotherapeut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650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Guru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64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Physiotherapeut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530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Unterhaltungskünstler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650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Eltern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52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Lover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6565" y="1633220"/>
            <a:ext cx="10431780" cy="221742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2090"/>
              </a:lnSpc>
              <a:spcBef>
                <a:spcPts val="225"/>
              </a:spcBef>
            </a:pPr>
            <a:r>
              <a:rPr sz="1800" spc="-25" dirty="0">
                <a:latin typeface="Arial"/>
                <a:cs typeface="Arial"/>
              </a:rPr>
              <a:t>Was</a:t>
            </a:r>
            <a:r>
              <a:rPr sz="1800" spc="-5" dirty="0">
                <a:latin typeface="Arial"/>
                <a:cs typeface="Arial"/>
              </a:rPr>
              <a:t> all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diese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Rollen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gemein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haben</a:t>
            </a:r>
            <a:r>
              <a:rPr sz="1800" dirty="0">
                <a:latin typeface="Arial"/>
                <a:cs typeface="Arial"/>
              </a:rPr>
              <a:t> ist </a:t>
            </a:r>
            <a:r>
              <a:rPr sz="1800" spc="-5" dirty="0">
                <a:latin typeface="Arial"/>
                <a:cs typeface="Arial"/>
              </a:rPr>
              <a:t>ein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gewisses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Machtgefälle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durch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Vertrauen,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man</a:t>
            </a:r>
            <a:r>
              <a:rPr sz="1800" dirty="0">
                <a:latin typeface="Arial"/>
                <a:cs typeface="Arial"/>
              </a:rPr>
              <a:t> in </a:t>
            </a:r>
            <a:r>
              <a:rPr sz="1800" spc="-5" dirty="0">
                <a:latin typeface="Arial"/>
                <a:cs typeface="Arial"/>
              </a:rPr>
              <a:t>den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Lehrer setzt.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Arial"/>
              <a:cs typeface="Arial"/>
            </a:endParaRPr>
          </a:p>
          <a:p>
            <a:pPr marL="12700" marR="1024890">
              <a:lnSpc>
                <a:spcPct val="101699"/>
              </a:lnSpc>
            </a:pPr>
            <a:r>
              <a:rPr sz="1800" spc="-5" dirty="0">
                <a:latin typeface="Arial"/>
                <a:cs typeface="Arial"/>
              </a:rPr>
              <a:t>Immer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wenn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jemand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um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Rat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Hilfe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bei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anderen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Person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sucht,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entsteht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gewisses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energetisches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Ungleichgewicht,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weil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Person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über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wertvolles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Wissen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Fähigkeiten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Besitzt, das eine andere Person braucht und ihr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helfen soll.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sz="1800" b="1" spc="-5" dirty="0">
                <a:latin typeface="Arial"/>
                <a:cs typeface="Arial"/>
              </a:rPr>
              <a:t>Dieses Ungleichgewicht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wird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von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beiden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Personen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erzeugt!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533400"/>
            <a:ext cx="10160000" cy="558172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1370965">
              <a:lnSpc>
                <a:spcPct val="99400"/>
              </a:lnSpc>
              <a:spcBef>
                <a:spcPts val="110"/>
              </a:spcBef>
            </a:pPr>
            <a:r>
              <a:rPr sz="1800" spc="-45" dirty="0">
                <a:latin typeface="Arial"/>
                <a:cs typeface="Arial"/>
              </a:rPr>
              <a:t>Yoga</a:t>
            </a:r>
            <a:r>
              <a:rPr sz="1800" spc="-5" dirty="0">
                <a:latin typeface="Arial"/>
                <a:cs typeface="Arial"/>
              </a:rPr>
              <a:t> bedeutet falsche Identitäten </a:t>
            </a:r>
            <a:r>
              <a:rPr sz="1800" dirty="0">
                <a:latin typeface="Arial"/>
                <a:cs typeface="Arial"/>
              </a:rPr>
              <a:t>zu</a:t>
            </a:r>
            <a:r>
              <a:rPr sz="1800" spc="-5" dirty="0">
                <a:latin typeface="Arial"/>
                <a:cs typeface="Arial"/>
              </a:rPr>
              <a:t> erkennne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 unser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wahres Selbst </a:t>
            </a:r>
            <a:r>
              <a:rPr sz="1800" dirty="0">
                <a:latin typeface="Arial"/>
                <a:cs typeface="Arial"/>
              </a:rPr>
              <a:t>zu</a:t>
            </a:r>
            <a:r>
              <a:rPr sz="1800" spc="-5" dirty="0">
                <a:latin typeface="Arial"/>
                <a:cs typeface="Arial"/>
              </a:rPr>
              <a:t> entdecken.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Viele</a:t>
            </a:r>
            <a:r>
              <a:rPr sz="1800" spc="-5" dirty="0">
                <a:latin typeface="Arial"/>
                <a:cs typeface="Arial"/>
              </a:rPr>
              <a:t> dieser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Identitäten haben </a:t>
            </a:r>
            <a:r>
              <a:rPr sz="1800" dirty="0">
                <a:latin typeface="Arial"/>
                <a:cs typeface="Arial"/>
              </a:rPr>
              <a:t>sich in</a:t>
            </a:r>
            <a:r>
              <a:rPr sz="1800" spc="-5" dirty="0">
                <a:latin typeface="Arial"/>
                <a:cs typeface="Arial"/>
              </a:rPr>
              <a:t> der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Kindheit gebildet durch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die Interaktion </a:t>
            </a:r>
            <a:r>
              <a:rPr sz="1800" dirty="0">
                <a:latin typeface="Arial"/>
                <a:cs typeface="Arial"/>
              </a:rPr>
              <a:t>mit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Eltern,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Familie, Freunde und die Kultur</a:t>
            </a:r>
            <a:r>
              <a:rPr sz="1800" dirty="0">
                <a:latin typeface="Arial"/>
                <a:cs typeface="Arial"/>
              </a:rPr>
              <a:t> in</a:t>
            </a:r>
            <a:r>
              <a:rPr sz="1800" spc="-5" dirty="0">
                <a:latin typeface="Arial"/>
                <a:cs typeface="Arial"/>
              </a:rPr>
              <a:t> der</a:t>
            </a:r>
            <a:r>
              <a:rPr sz="1800" dirty="0">
                <a:latin typeface="Arial"/>
                <a:cs typeface="Arial"/>
              </a:rPr>
              <a:t> wir </a:t>
            </a:r>
            <a:r>
              <a:rPr sz="1800" spc="-5" dirty="0">
                <a:latin typeface="Arial"/>
                <a:cs typeface="Arial"/>
              </a:rPr>
              <a:t>Leben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Diese Identifikationen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zeigen </a:t>
            </a:r>
            <a:r>
              <a:rPr sz="1800" dirty="0">
                <a:latin typeface="Arial"/>
                <a:cs typeface="Arial"/>
              </a:rPr>
              <a:t>sich </a:t>
            </a:r>
            <a:r>
              <a:rPr sz="1800" spc="-5" dirty="0">
                <a:latin typeface="Arial"/>
                <a:cs typeface="Arial"/>
              </a:rPr>
              <a:t>immer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wenn</a:t>
            </a:r>
            <a:r>
              <a:rPr sz="1800" dirty="0">
                <a:latin typeface="Arial"/>
                <a:cs typeface="Arial"/>
              </a:rPr>
              <a:t> wir </a:t>
            </a:r>
            <a:r>
              <a:rPr sz="1800" b="1" spc="-5" dirty="0">
                <a:latin typeface="Arial"/>
                <a:cs typeface="Arial"/>
              </a:rPr>
              <a:t>in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Beziehung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treten.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800" spc="-5" dirty="0">
                <a:latin typeface="Arial"/>
                <a:cs typeface="Arial"/>
              </a:rPr>
              <a:t>Und genauso,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durch Beziehung,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können</a:t>
            </a:r>
            <a:r>
              <a:rPr sz="1800" dirty="0">
                <a:latin typeface="Arial"/>
                <a:cs typeface="Arial"/>
              </a:rPr>
              <a:t> sie</a:t>
            </a:r>
            <a:r>
              <a:rPr sz="1800" spc="-5" dirty="0">
                <a:latin typeface="Arial"/>
                <a:cs typeface="Arial"/>
              </a:rPr>
              <a:t> auch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erkannt,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verändert und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aufgelöst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werden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Folgende Mechanismen können </a:t>
            </a:r>
            <a:r>
              <a:rPr sz="1800" dirty="0">
                <a:latin typeface="Arial"/>
                <a:cs typeface="Arial"/>
              </a:rPr>
              <a:t>sich im </a:t>
            </a:r>
            <a:r>
              <a:rPr sz="1800" spc="-5" dirty="0">
                <a:latin typeface="Arial"/>
                <a:cs typeface="Arial"/>
              </a:rPr>
              <a:t>Lehrer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Schüler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Verhältnis</a:t>
            </a:r>
            <a:r>
              <a:rPr sz="1800" spc="-5" dirty="0">
                <a:latin typeface="Arial"/>
                <a:cs typeface="Arial"/>
              </a:rPr>
              <a:t> zeigen: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i="1" spc="-5" dirty="0">
                <a:latin typeface="Arial-BoldItalicMT"/>
                <a:cs typeface="Arial-BoldItalicMT"/>
              </a:rPr>
              <a:t>Übertragung:</a:t>
            </a:r>
            <a:endParaRPr sz="1800" dirty="0">
              <a:latin typeface="Arial-BoldItalicMT"/>
              <a:cs typeface="Arial-BoldItalic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Arial-BoldItalicMT"/>
              <a:cs typeface="Arial-BoldItalicMT"/>
            </a:endParaRPr>
          </a:p>
          <a:p>
            <a:pPr marL="298450" indent="-285750">
              <a:lnSpc>
                <a:spcPct val="100000"/>
              </a:lnSpc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Starke Gefühle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 Emotionen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werden gegenüber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Lehrer/Therapeuten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entwickelt</a:t>
            </a:r>
            <a:endParaRPr sz="1800" dirty="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4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Kommen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oft aus einer alten Familiendynamik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75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297815" algn="l"/>
                <a:tab pos="298450" algn="l"/>
              </a:tabLst>
            </a:pPr>
            <a:r>
              <a:rPr lang="en-GB" sz="1800" i="1" spc="-140" dirty="0">
                <a:latin typeface="Arial"/>
                <a:cs typeface="Arial"/>
              </a:rPr>
              <a:t>(</a:t>
            </a:r>
            <a:r>
              <a:rPr sz="1800" i="1" spc="-140" dirty="0">
                <a:latin typeface="Arial"/>
                <a:cs typeface="Arial"/>
              </a:rPr>
              <a:t>Eine </a:t>
            </a:r>
            <a:r>
              <a:rPr sz="1800" i="1" spc="-75" dirty="0">
                <a:latin typeface="Arial"/>
                <a:cs typeface="Arial"/>
              </a:rPr>
              <a:t>Angestellte </a:t>
            </a:r>
            <a:r>
              <a:rPr sz="1800" i="1" spc="-20" dirty="0">
                <a:latin typeface="Arial"/>
                <a:cs typeface="Arial"/>
              </a:rPr>
              <a:t>wird </a:t>
            </a:r>
            <a:r>
              <a:rPr sz="1800" i="1" spc="-90" dirty="0">
                <a:latin typeface="Arial"/>
                <a:cs typeface="Arial"/>
              </a:rPr>
              <a:t>von </a:t>
            </a:r>
            <a:r>
              <a:rPr sz="1800" i="1" spc="-60" dirty="0">
                <a:latin typeface="Arial"/>
                <a:cs typeface="Arial"/>
              </a:rPr>
              <a:t>ihrem </a:t>
            </a:r>
            <a:r>
              <a:rPr sz="1800" i="1" spc="-95" dirty="0">
                <a:latin typeface="Arial"/>
                <a:cs typeface="Arial"/>
              </a:rPr>
              <a:t>Vorgesetzten </a:t>
            </a:r>
            <a:r>
              <a:rPr sz="1800" i="1" spc="-60" dirty="0">
                <a:latin typeface="Arial"/>
                <a:cs typeface="Arial"/>
              </a:rPr>
              <a:t>immer wieder </a:t>
            </a:r>
            <a:r>
              <a:rPr sz="1800" i="1" spc="-25" dirty="0">
                <a:latin typeface="Arial"/>
                <a:cs typeface="Arial"/>
              </a:rPr>
              <a:t>heftig </a:t>
            </a:r>
            <a:r>
              <a:rPr sz="1800" i="1" spc="-80" dirty="0">
                <a:latin typeface="Arial"/>
                <a:cs typeface="Arial"/>
              </a:rPr>
              <a:t>und </a:t>
            </a:r>
            <a:r>
              <a:rPr sz="1800" i="1" spc="-75" dirty="0">
                <a:latin typeface="Arial"/>
                <a:cs typeface="Arial"/>
              </a:rPr>
              <a:t>ungerecht </a:t>
            </a:r>
            <a:r>
              <a:rPr sz="1800" i="1" spc="-55" dirty="0">
                <a:latin typeface="Arial"/>
                <a:cs typeface="Arial"/>
              </a:rPr>
              <a:t>abgewertet. </a:t>
            </a:r>
            <a:r>
              <a:rPr sz="1800" i="1" spc="-105" dirty="0">
                <a:latin typeface="Arial"/>
                <a:cs typeface="Arial"/>
              </a:rPr>
              <a:t>Trotzdem </a:t>
            </a:r>
            <a:r>
              <a:rPr sz="1800" i="1" spc="-100" dirty="0">
                <a:latin typeface="Arial"/>
                <a:cs typeface="Arial"/>
              </a:rPr>
              <a:t> </a:t>
            </a:r>
            <a:r>
              <a:rPr sz="1800" i="1" spc="-60" dirty="0">
                <a:latin typeface="Arial"/>
                <a:cs typeface="Arial"/>
              </a:rPr>
              <a:t>bewundert </a:t>
            </a:r>
            <a:r>
              <a:rPr sz="1800" i="1" spc="-114" dirty="0">
                <a:latin typeface="Arial"/>
                <a:cs typeface="Arial"/>
              </a:rPr>
              <a:t>sie </a:t>
            </a:r>
            <a:r>
              <a:rPr sz="1800" i="1" spc="-50" dirty="0">
                <a:latin typeface="Arial"/>
                <a:cs typeface="Arial"/>
              </a:rPr>
              <a:t>ihn </a:t>
            </a:r>
            <a:r>
              <a:rPr sz="1800" i="1" spc="-80" dirty="0">
                <a:latin typeface="Arial"/>
                <a:cs typeface="Arial"/>
              </a:rPr>
              <a:t>und versucht, </a:t>
            </a:r>
            <a:r>
              <a:rPr sz="1800" i="1" spc="-50" dirty="0">
                <a:latin typeface="Arial"/>
                <a:cs typeface="Arial"/>
              </a:rPr>
              <a:t>ihm </a:t>
            </a:r>
            <a:r>
              <a:rPr sz="1800" i="1" spc="-80" dirty="0">
                <a:latin typeface="Arial"/>
                <a:cs typeface="Arial"/>
              </a:rPr>
              <a:t>durch </a:t>
            </a:r>
            <a:r>
              <a:rPr sz="1800" i="1" spc="-60" dirty="0">
                <a:latin typeface="Arial"/>
                <a:cs typeface="Arial"/>
              </a:rPr>
              <a:t>gute </a:t>
            </a:r>
            <a:r>
              <a:rPr sz="1800" i="1" spc="-100" dirty="0">
                <a:latin typeface="Arial"/>
                <a:cs typeface="Arial"/>
              </a:rPr>
              <a:t>Leistungen </a:t>
            </a:r>
            <a:r>
              <a:rPr sz="1800" i="1" spc="-80" dirty="0">
                <a:latin typeface="Arial"/>
                <a:cs typeface="Arial"/>
              </a:rPr>
              <a:t>und </a:t>
            </a:r>
            <a:r>
              <a:rPr sz="1800" i="1" spc="-40" dirty="0">
                <a:latin typeface="Arial"/>
                <a:cs typeface="Arial"/>
              </a:rPr>
              <a:t>attraktives </a:t>
            </a:r>
            <a:r>
              <a:rPr sz="1800" i="1" spc="-45" dirty="0">
                <a:latin typeface="Arial"/>
                <a:cs typeface="Arial"/>
              </a:rPr>
              <a:t>Auftreten </a:t>
            </a:r>
            <a:r>
              <a:rPr sz="1800" i="1" spc="-140" dirty="0">
                <a:latin typeface="Arial"/>
                <a:cs typeface="Arial"/>
              </a:rPr>
              <a:t>zu </a:t>
            </a:r>
            <a:r>
              <a:rPr sz="1800" i="1" spc="-60" dirty="0">
                <a:latin typeface="Arial"/>
                <a:cs typeface="Arial"/>
              </a:rPr>
              <a:t>gefallen. </a:t>
            </a:r>
            <a:r>
              <a:rPr sz="1800" i="1" spc="-120" dirty="0">
                <a:latin typeface="Arial"/>
                <a:cs typeface="Arial"/>
              </a:rPr>
              <a:t>Auch </a:t>
            </a:r>
            <a:r>
              <a:rPr sz="1800" i="1" spc="-35" dirty="0">
                <a:latin typeface="Arial"/>
                <a:cs typeface="Arial"/>
              </a:rPr>
              <a:t>in </a:t>
            </a:r>
            <a:r>
              <a:rPr sz="1800" i="1" spc="-30" dirty="0">
                <a:latin typeface="Arial"/>
                <a:cs typeface="Arial"/>
              </a:rPr>
              <a:t> </a:t>
            </a:r>
            <a:r>
              <a:rPr sz="1800" i="1" spc="-114" dirty="0">
                <a:latin typeface="Arial"/>
                <a:cs typeface="Arial"/>
              </a:rPr>
              <a:t>Beziehungen </a:t>
            </a:r>
            <a:r>
              <a:rPr sz="1800" i="1" spc="-90" dirty="0">
                <a:latin typeface="Arial"/>
                <a:cs typeface="Arial"/>
              </a:rPr>
              <a:t>sucht </a:t>
            </a:r>
            <a:r>
              <a:rPr sz="1800" i="1" spc="-114" dirty="0">
                <a:latin typeface="Arial"/>
                <a:cs typeface="Arial"/>
              </a:rPr>
              <a:t>sie </a:t>
            </a:r>
            <a:r>
              <a:rPr sz="1800" i="1" spc="-60" dirty="0">
                <a:latin typeface="Arial"/>
                <a:cs typeface="Arial"/>
              </a:rPr>
              <a:t>immer wieder </a:t>
            </a:r>
            <a:r>
              <a:rPr sz="1800" i="1" spc="-90" dirty="0">
                <a:latin typeface="Arial"/>
                <a:cs typeface="Arial"/>
              </a:rPr>
              <a:t>starke </a:t>
            </a:r>
            <a:r>
              <a:rPr sz="1800" i="1" spc="-85" dirty="0">
                <a:latin typeface="Arial"/>
                <a:cs typeface="Arial"/>
              </a:rPr>
              <a:t>Partner, </a:t>
            </a:r>
            <a:r>
              <a:rPr sz="1800" i="1" spc="-60" dirty="0">
                <a:latin typeface="Arial"/>
                <a:cs typeface="Arial"/>
              </a:rPr>
              <a:t>wobei </a:t>
            </a:r>
            <a:r>
              <a:rPr sz="1800" i="1" spc="-114" dirty="0">
                <a:latin typeface="Arial"/>
                <a:cs typeface="Arial"/>
              </a:rPr>
              <a:t>sie </a:t>
            </a:r>
            <a:r>
              <a:rPr sz="1800" i="1" spc="-60" dirty="0">
                <a:latin typeface="Arial"/>
                <a:cs typeface="Arial"/>
              </a:rPr>
              <a:t>hierbei </a:t>
            </a:r>
            <a:r>
              <a:rPr sz="1800" i="1" spc="-55" dirty="0">
                <a:latin typeface="Arial"/>
                <a:cs typeface="Arial"/>
              </a:rPr>
              <a:t>viel </a:t>
            </a:r>
            <a:r>
              <a:rPr sz="1800" i="1" spc="-70" dirty="0">
                <a:latin typeface="Arial"/>
                <a:cs typeface="Arial"/>
              </a:rPr>
              <a:t>Gewalt </a:t>
            </a:r>
            <a:r>
              <a:rPr sz="1800" i="1" spc="-25" dirty="0">
                <a:latin typeface="Arial"/>
                <a:cs typeface="Arial"/>
              </a:rPr>
              <a:t>erfährt </a:t>
            </a:r>
            <a:r>
              <a:rPr sz="1800" i="1" spc="-80" dirty="0">
                <a:latin typeface="Arial"/>
                <a:cs typeface="Arial"/>
              </a:rPr>
              <a:t>und </a:t>
            </a:r>
            <a:r>
              <a:rPr sz="1800" i="1" spc="-110" dirty="0">
                <a:latin typeface="Arial"/>
                <a:cs typeface="Arial"/>
              </a:rPr>
              <a:t>sich </a:t>
            </a:r>
            <a:r>
              <a:rPr sz="1800" i="1" spc="-50" dirty="0">
                <a:latin typeface="Arial"/>
                <a:cs typeface="Arial"/>
              </a:rPr>
              <a:t>trotzdem </a:t>
            </a:r>
            <a:r>
              <a:rPr sz="1800" i="1" spc="-490" dirty="0">
                <a:latin typeface="Arial"/>
                <a:cs typeface="Arial"/>
              </a:rPr>
              <a:t> </a:t>
            </a:r>
            <a:r>
              <a:rPr sz="1800" i="1" spc="-45" dirty="0">
                <a:latin typeface="Arial"/>
                <a:cs typeface="Arial"/>
              </a:rPr>
              <a:t>nicht </a:t>
            </a:r>
            <a:r>
              <a:rPr sz="1800" i="1" spc="-25" dirty="0">
                <a:latin typeface="Arial"/>
                <a:cs typeface="Arial"/>
              </a:rPr>
              <a:t>trennt. </a:t>
            </a:r>
            <a:r>
              <a:rPr sz="1800" i="1" spc="-175" dirty="0">
                <a:latin typeface="Arial"/>
                <a:cs typeface="Arial"/>
              </a:rPr>
              <a:t>Sie </a:t>
            </a:r>
            <a:r>
              <a:rPr sz="1800" i="1" spc="-30" dirty="0">
                <a:latin typeface="Arial"/>
                <a:cs typeface="Arial"/>
              </a:rPr>
              <a:t>überträgt </a:t>
            </a:r>
            <a:r>
              <a:rPr sz="1800" i="1" spc="-75" dirty="0">
                <a:latin typeface="Arial"/>
                <a:cs typeface="Arial"/>
              </a:rPr>
              <a:t>dabei </a:t>
            </a:r>
            <a:r>
              <a:rPr sz="1800" i="1" spc="-70" dirty="0">
                <a:latin typeface="Arial"/>
                <a:cs typeface="Arial"/>
              </a:rPr>
              <a:t>jeweils </a:t>
            </a:r>
            <a:r>
              <a:rPr sz="1800" i="1" spc="-90" dirty="0">
                <a:latin typeface="Arial"/>
                <a:cs typeface="Arial"/>
              </a:rPr>
              <a:t>Gefühle, </a:t>
            </a:r>
            <a:r>
              <a:rPr sz="1800" i="1" spc="-75" dirty="0">
                <a:latin typeface="Arial"/>
                <a:cs typeface="Arial"/>
              </a:rPr>
              <a:t>die </a:t>
            </a:r>
            <a:r>
              <a:rPr sz="1800" i="1" spc="-60" dirty="0">
                <a:latin typeface="Arial"/>
                <a:cs typeface="Arial"/>
              </a:rPr>
              <a:t>eigentlich ihrem </a:t>
            </a:r>
            <a:r>
              <a:rPr sz="1800" i="1" spc="-35" dirty="0">
                <a:latin typeface="Arial"/>
                <a:cs typeface="Arial"/>
              </a:rPr>
              <a:t>gewalttätigen </a:t>
            </a:r>
            <a:r>
              <a:rPr sz="1800" i="1" spc="-80" dirty="0">
                <a:latin typeface="Arial"/>
                <a:cs typeface="Arial"/>
              </a:rPr>
              <a:t>Vater </a:t>
            </a:r>
            <a:r>
              <a:rPr sz="1800" i="1" spc="-60" dirty="0">
                <a:latin typeface="Arial"/>
                <a:cs typeface="Arial"/>
              </a:rPr>
              <a:t>gelten, </a:t>
            </a:r>
            <a:r>
              <a:rPr sz="1800" i="1" spc="-40" dirty="0">
                <a:latin typeface="Arial"/>
                <a:cs typeface="Arial"/>
              </a:rPr>
              <a:t>auf </a:t>
            </a:r>
            <a:r>
              <a:rPr sz="1800" i="1" spc="-60" dirty="0">
                <a:latin typeface="Arial"/>
                <a:cs typeface="Arial"/>
              </a:rPr>
              <a:t>ihren </a:t>
            </a:r>
            <a:r>
              <a:rPr sz="1800" i="1" spc="-490" dirty="0">
                <a:latin typeface="Arial"/>
                <a:cs typeface="Arial"/>
              </a:rPr>
              <a:t> </a:t>
            </a:r>
            <a:r>
              <a:rPr sz="1800" i="1" spc="-135" dirty="0">
                <a:latin typeface="Arial"/>
                <a:cs typeface="Arial"/>
              </a:rPr>
              <a:t>Chef</a:t>
            </a:r>
            <a:r>
              <a:rPr sz="1800" i="1" spc="-85" dirty="0">
                <a:latin typeface="Arial"/>
                <a:cs typeface="Arial"/>
              </a:rPr>
              <a:t> </a:t>
            </a:r>
            <a:r>
              <a:rPr sz="1800" i="1" spc="-75" dirty="0">
                <a:latin typeface="Arial"/>
                <a:cs typeface="Arial"/>
              </a:rPr>
              <a:t>oder</a:t>
            </a:r>
            <a:r>
              <a:rPr sz="1800" i="1" spc="-90" dirty="0">
                <a:latin typeface="Arial"/>
                <a:cs typeface="Arial"/>
              </a:rPr>
              <a:t> Partner.</a:t>
            </a:r>
            <a:r>
              <a:rPr sz="1800" i="1" spc="-85" dirty="0">
                <a:latin typeface="Arial"/>
                <a:cs typeface="Arial"/>
              </a:rPr>
              <a:t> </a:t>
            </a:r>
            <a:r>
              <a:rPr sz="1800" i="1" spc="-175" dirty="0">
                <a:latin typeface="Arial"/>
                <a:cs typeface="Arial"/>
              </a:rPr>
              <a:t>Sie</a:t>
            </a:r>
            <a:r>
              <a:rPr sz="1800" i="1" spc="-80" dirty="0">
                <a:latin typeface="Arial"/>
                <a:cs typeface="Arial"/>
              </a:rPr>
              <a:t> </a:t>
            </a:r>
            <a:r>
              <a:rPr sz="1800" i="1" spc="-75" dirty="0">
                <a:latin typeface="Arial"/>
                <a:cs typeface="Arial"/>
              </a:rPr>
              <a:t>wünscht</a:t>
            </a:r>
            <a:r>
              <a:rPr sz="1800" i="1" spc="-90" dirty="0">
                <a:latin typeface="Arial"/>
                <a:cs typeface="Arial"/>
              </a:rPr>
              <a:t> von</a:t>
            </a:r>
            <a:r>
              <a:rPr sz="1800" i="1" spc="-80" dirty="0">
                <a:latin typeface="Arial"/>
                <a:cs typeface="Arial"/>
              </a:rPr>
              <a:t> </a:t>
            </a:r>
            <a:r>
              <a:rPr sz="1800" i="1" spc="-110" dirty="0">
                <a:latin typeface="Arial"/>
                <a:cs typeface="Arial"/>
              </a:rPr>
              <a:t>diesen</a:t>
            </a:r>
            <a:r>
              <a:rPr sz="1800" i="1" spc="-80" dirty="0">
                <a:latin typeface="Arial"/>
                <a:cs typeface="Arial"/>
              </a:rPr>
              <a:t> </a:t>
            </a:r>
            <a:r>
              <a:rPr sz="1800" i="1" spc="-75" dirty="0">
                <a:latin typeface="Arial"/>
                <a:cs typeface="Arial"/>
              </a:rPr>
              <a:t>Bestätigung</a:t>
            </a:r>
            <a:r>
              <a:rPr sz="1800" i="1" spc="-80" dirty="0">
                <a:latin typeface="Arial"/>
                <a:cs typeface="Arial"/>
              </a:rPr>
              <a:t> </a:t>
            </a:r>
            <a:r>
              <a:rPr sz="1800" i="1" spc="-75" dirty="0">
                <a:latin typeface="Arial"/>
                <a:cs typeface="Arial"/>
              </a:rPr>
              <a:t>oder</a:t>
            </a:r>
            <a:r>
              <a:rPr sz="1800" i="1" spc="-90" dirty="0">
                <a:latin typeface="Arial"/>
                <a:cs typeface="Arial"/>
              </a:rPr>
              <a:t> </a:t>
            </a:r>
            <a:r>
              <a:rPr sz="1800" i="1" spc="-95" dirty="0">
                <a:latin typeface="Arial"/>
                <a:cs typeface="Arial"/>
              </a:rPr>
              <a:t>Zuwendung,</a:t>
            </a:r>
            <a:r>
              <a:rPr sz="1800" i="1" spc="-85" dirty="0">
                <a:latin typeface="Arial"/>
                <a:cs typeface="Arial"/>
              </a:rPr>
              <a:t> </a:t>
            </a:r>
            <a:r>
              <a:rPr sz="1800" i="1" spc="-100" dirty="0">
                <a:latin typeface="Arial"/>
                <a:cs typeface="Arial"/>
              </a:rPr>
              <a:t>nach</a:t>
            </a:r>
            <a:r>
              <a:rPr sz="1800" i="1" spc="-80" dirty="0">
                <a:latin typeface="Arial"/>
                <a:cs typeface="Arial"/>
              </a:rPr>
              <a:t> </a:t>
            </a:r>
            <a:r>
              <a:rPr sz="1800" i="1" spc="-70" dirty="0">
                <a:latin typeface="Arial"/>
                <a:cs typeface="Arial"/>
              </a:rPr>
              <a:t>der</a:t>
            </a:r>
            <a:r>
              <a:rPr sz="1800" i="1" spc="-90" dirty="0">
                <a:latin typeface="Arial"/>
                <a:cs typeface="Arial"/>
              </a:rPr>
              <a:t> </a:t>
            </a:r>
            <a:r>
              <a:rPr sz="1800" i="1" spc="-114" dirty="0">
                <a:latin typeface="Arial"/>
                <a:cs typeface="Arial"/>
              </a:rPr>
              <a:t>sie</a:t>
            </a:r>
            <a:r>
              <a:rPr sz="1800" i="1" spc="-80" dirty="0">
                <a:latin typeface="Arial"/>
                <a:cs typeface="Arial"/>
              </a:rPr>
              <a:t> </a:t>
            </a:r>
            <a:r>
              <a:rPr sz="1800" i="1" spc="-110" dirty="0">
                <a:latin typeface="Arial"/>
                <a:cs typeface="Arial"/>
              </a:rPr>
              <a:t>sich</a:t>
            </a:r>
            <a:r>
              <a:rPr sz="1800" i="1" spc="-80" dirty="0">
                <a:latin typeface="Arial"/>
                <a:cs typeface="Arial"/>
              </a:rPr>
              <a:t> </a:t>
            </a:r>
            <a:r>
              <a:rPr sz="1800" i="1" spc="-70" dirty="0">
                <a:latin typeface="Arial"/>
                <a:cs typeface="Arial"/>
              </a:rPr>
              <a:t>bei</a:t>
            </a:r>
            <a:r>
              <a:rPr sz="1800" i="1" spc="-85" dirty="0">
                <a:latin typeface="Arial"/>
                <a:cs typeface="Arial"/>
              </a:rPr>
              <a:t> </a:t>
            </a:r>
            <a:r>
              <a:rPr sz="1800" i="1" spc="-60" dirty="0">
                <a:latin typeface="Arial"/>
                <a:cs typeface="Arial"/>
              </a:rPr>
              <a:t>ihrem</a:t>
            </a:r>
            <a:r>
              <a:rPr sz="1800" i="1" spc="-80" dirty="0">
                <a:latin typeface="Arial"/>
                <a:cs typeface="Arial"/>
              </a:rPr>
              <a:t> Vater </a:t>
            </a:r>
            <a:r>
              <a:rPr sz="1800" i="1" spc="-75" dirty="0">
                <a:latin typeface="Arial"/>
                <a:cs typeface="Arial"/>
              </a:rPr>
              <a:t> </a:t>
            </a:r>
            <a:r>
              <a:rPr sz="1800" i="1" spc="-95" dirty="0">
                <a:latin typeface="Arial"/>
                <a:cs typeface="Arial"/>
              </a:rPr>
              <a:t>gesehnt </a:t>
            </a:r>
            <a:r>
              <a:rPr sz="1800" i="1" spc="-30" dirty="0">
                <a:latin typeface="Arial"/>
                <a:cs typeface="Arial"/>
              </a:rPr>
              <a:t>hat,</a:t>
            </a:r>
            <a:r>
              <a:rPr sz="1800" i="1" spc="-90" dirty="0">
                <a:latin typeface="Arial"/>
                <a:cs typeface="Arial"/>
              </a:rPr>
              <a:t> </a:t>
            </a:r>
            <a:r>
              <a:rPr sz="1800" i="1" spc="-95" dirty="0">
                <a:latin typeface="Arial"/>
                <a:cs typeface="Arial"/>
              </a:rPr>
              <a:t>ohne</a:t>
            </a:r>
            <a:r>
              <a:rPr sz="1800" i="1" spc="-85" dirty="0">
                <a:latin typeface="Arial"/>
                <a:cs typeface="Arial"/>
              </a:rPr>
              <a:t> </a:t>
            </a:r>
            <a:r>
              <a:rPr sz="1800" i="1" spc="-114" dirty="0">
                <a:latin typeface="Arial"/>
                <a:cs typeface="Arial"/>
              </a:rPr>
              <a:t>sie</a:t>
            </a:r>
            <a:r>
              <a:rPr sz="1800" i="1" spc="-85" dirty="0">
                <a:latin typeface="Arial"/>
                <a:cs typeface="Arial"/>
              </a:rPr>
              <a:t> </a:t>
            </a:r>
            <a:r>
              <a:rPr sz="1800" i="1" spc="-65" dirty="0">
                <a:latin typeface="Arial"/>
                <a:cs typeface="Arial"/>
              </a:rPr>
              <a:t>je</a:t>
            </a:r>
            <a:r>
              <a:rPr sz="1800" i="1" spc="-85" dirty="0">
                <a:latin typeface="Arial"/>
                <a:cs typeface="Arial"/>
              </a:rPr>
              <a:t> </a:t>
            </a:r>
            <a:r>
              <a:rPr sz="1800" i="1" spc="-140" dirty="0">
                <a:latin typeface="Arial"/>
                <a:cs typeface="Arial"/>
              </a:rPr>
              <a:t>zu</a:t>
            </a:r>
            <a:r>
              <a:rPr sz="1800" i="1" spc="-90" dirty="0">
                <a:latin typeface="Arial"/>
                <a:cs typeface="Arial"/>
              </a:rPr>
              <a:t> </a:t>
            </a:r>
            <a:r>
              <a:rPr sz="1800" i="1" spc="-100" dirty="0" err="1">
                <a:latin typeface="Arial"/>
                <a:cs typeface="Arial"/>
              </a:rPr>
              <a:t>bekommen</a:t>
            </a:r>
            <a:r>
              <a:rPr sz="1800" i="1" spc="-100" dirty="0">
                <a:latin typeface="Arial"/>
                <a:cs typeface="Arial"/>
              </a:rPr>
              <a:t>.</a:t>
            </a:r>
            <a:r>
              <a:rPr lang="en-GB" sz="1800" i="1" spc="-100" dirty="0">
                <a:latin typeface="Arial"/>
                <a:cs typeface="Arial"/>
              </a:rPr>
              <a:t>)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19" y="1145540"/>
            <a:ext cx="2082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Gegenübertragung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7919" y="1752600"/>
            <a:ext cx="9845040" cy="338169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98450" marR="191135" indent="-285750">
              <a:spcBef>
                <a:spcPts val="210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der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Lehrer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reagiert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Schüler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richtet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seinerseits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seine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eigenen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Gefühle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Vorurteile</a:t>
            </a:r>
            <a:r>
              <a:rPr sz="1800" spc="-15" dirty="0">
                <a:latin typeface="Arial"/>
                <a:cs typeface="Arial"/>
              </a:rPr>
              <a:t>,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Erwartungen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 Wünsche auf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diesen.</a:t>
            </a:r>
            <a:endParaRPr sz="1800" dirty="0">
              <a:latin typeface="Arial"/>
              <a:cs typeface="Arial"/>
            </a:endParaRPr>
          </a:p>
          <a:p>
            <a:pPr>
              <a:spcBef>
                <a:spcPts val="45"/>
              </a:spcBef>
              <a:buFont typeface="Arial"/>
              <a:buChar char="•"/>
            </a:pPr>
            <a:endParaRPr sz="1850" dirty="0">
              <a:latin typeface="Arial"/>
              <a:cs typeface="Arial"/>
            </a:endParaRPr>
          </a:p>
          <a:p>
            <a:pPr marL="298450" marR="5080"/>
            <a:r>
              <a:rPr sz="1800" spc="-5" dirty="0">
                <a:latin typeface="Arial"/>
                <a:cs typeface="Arial"/>
              </a:rPr>
              <a:t>(Der Lehrer/Therapeut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verlässt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hierbei aus verschiedenen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Motiven </a:t>
            </a:r>
            <a:r>
              <a:rPr sz="1800" dirty="0">
                <a:latin typeface="Arial"/>
                <a:cs typeface="Arial"/>
              </a:rPr>
              <a:t>– in</a:t>
            </a:r>
            <a:r>
              <a:rPr sz="1800" spc="-5" dirty="0">
                <a:latin typeface="Arial"/>
                <a:cs typeface="Arial"/>
              </a:rPr>
              <a:t> der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Regel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vorübergehend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5" dirty="0">
                <a:latin typeface="Arial"/>
                <a:cs typeface="Arial"/>
              </a:rPr>
              <a:t>seine neutrale Position. Daher galt die Gegenübertragung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den Anfängen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Psychoanalyse als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störender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Einfluss,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den der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Therapeut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sich</a:t>
            </a:r>
            <a:r>
              <a:rPr sz="1800" spc="-5" dirty="0">
                <a:latin typeface="Arial"/>
                <a:cs typeface="Arial"/>
              </a:rPr>
              <a:t> bewusst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machen und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beseitigen müsse.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moderne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Psychoanalyse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sieht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Gefühle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Therapeuten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gegenüber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Patienten auch als „Resonanzboden“,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durch den 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Informationen über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den Patienten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gewinnt.)</a:t>
            </a:r>
            <a:endParaRPr sz="18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950" dirty="0">
              <a:latin typeface="Arial"/>
              <a:cs typeface="Arial"/>
            </a:endParaRPr>
          </a:p>
          <a:p>
            <a:pPr marL="298450" marR="102235" indent="-285750"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Genauso </a:t>
            </a:r>
            <a:r>
              <a:rPr sz="1800" dirty="0">
                <a:latin typeface="Arial"/>
                <a:cs typeface="Arial"/>
              </a:rPr>
              <a:t>ist </a:t>
            </a:r>
            <a:r>
              <a:rPr sz="1800" spc="-5" dirty="0">
                <a:latin typeface="Arial"/>
                <a:cs typeface="Arial"/>
              </a:rPr>
              <a:t>es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eine gute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Möglichkeit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eigene verborgene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Wünsche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 verdrängte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Inhalte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zu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erkennen.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762000"/>
            <a:ext cx="9744075" cy="4955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sz="1800" b="1" spc="-5" dirty="0" err="1">
                <a:latin typeface="Arial"/>
                <a:cs typeface="Arial"/>
              </a:rPr>
              <a:t>Projektion</a:t>
            </a:r>
            <a:endParaRPr sz="2450" dirty="0">
              <a:latin typeface="Arial"/>
              <a:cs typeface="Arial"/>
            </a:endParaRPr>
          </a:p>
          <a:p>
            <a:pPr marL="298450" indent="-285750">
              <a:lnSpc>
                <a:spcPct val="150000"/>
              </a:lnSpc>
              <a:spcBef>
                <a:spcPts val="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bezeichnet</a:t>
            </a:r>
            <a:r>
              <a:rPr sz="1800" dirty="0">
                <a:latin typeface="Arial"/>
                <a:cs typeface="Arial"/>
              </a:rPr>
              <a:t> in </a:t>
            </a:r>
            <a:r>
              <a:rPr sz="1800" spc="-5" dirty="0">
                <a:latin typeface="Arial"/>
                <a:cs typeface="Arial"/>
              </a:rPr>
              <a:t>der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Psychoanalyse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allgemein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einen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Abwehrmechanismus</a:t>
            </a:r>
            <a:r>
              <a:rPr sz="1800" spc="-5" dirty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 marL="298450" marR="852169" indent="-285750">
              <a:lnSpc>
                <a:spcPct val="150000"/>
              </a:lnSpc>
              <a:spcBef>
                <a:spcPts val="20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Das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Übertragen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Verlagern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innerpsychischer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Inhalte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oder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eines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innerpsychischen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Konfliktes</a:t>
            </a:r>
            <a:endParaRPr sz="1800" dirty="0">
              <a:latin typeface="Arial"/>
              <a:cs typeface="Arial"/>
            </a:endParaRPr>
          </a:p>
          <a:p>
            <a:pPr marL="298450" indent="-285750">
              <a:lnSpc>
                <a:spcPct val="150000"/>
              </a:lnSpc>
              <a:spcBef>
                <a:spcPts val="1130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auf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andere Personen, Menschengruppen, Lebewesen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oder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Objekte der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Außenwelt</a:t>
            </a:r>
            <a:endParaRPr sz="1800" dirty="0">
              <a:latin typeface="Arial"/>
              <a:cs typeface="Arial"/>
            </a:endParaRPr>
          </a:p>
          <a:p>
            <a:pPr marL="298450" marR="297180" indent="-285750">
              <a:lnSpc>
                <a:spcPct val="150000"/>
              </a:lnSpc>
              <a:spcBef>
                <a:spcPts val="22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Emotionen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Affekte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Wünsche,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Impulse</a:t>
            </a:r>
            <a:r>
              <a:rPr sz="1800" spc="-5" dirty="0">
                <a:latin typeface="Arial"/>
                <a:cs typeface="Arial"/>
              </a:rPr>
              <a:t> und Eigenschaften, die </a:t>
            </a:r>
            <a:r>
              <a:rPr sz="1800" dirty="0">
                <a:latin typeface="Arial"/>
                <a:cs typeface="Arial"/>
              </a:rPr>
              <a:t>im </a:t>
            </a:r>
            <a:r>
              <a:rPr sz="1800" spc="-5" dirty="0">
                <a:latin typeface="Arial"/>
                <a:cs typeface="Arial"/>
              </a:rPr>
              <a:t>Widerspruch </a:t>
            </a:r>
            <a:r>
              <a:rPr sz="1800" dirty="0">
                <a:latin typeface="Arial"/>
                <a:cs typeface="Arial"/>
              </a:rPr>
              <a:t>zu </a:t>
            </a:r>
            <a:r>
              <a:rPr sz="1800" spc="-5" dirty="0">
                <a:latin typeface="Arial"/>
                <a:cs typeface="Arial"/>
              </a:rPr>
              <a:t>eigenen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und/oder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gesellschaftlichen Normen</a:t>
            </a:r>
            <a:r>
              <a:rPr sz="1800" spc="-5" dirty="0">
                <a:latin typeface="Arial"/>
                <a:cs typeface="Arial"/>
              </a:rPr>
              <a:t> stehen</a:t>
            </a:r>
            <a:endParaRPr sz="1800" dirty="0">
              <a:latin typeface="Arial"/>
              <a:cs typeface="Arial"/>
            </a:endParaRPr>
          </a:p>
          <a:p>
            <a:pPr marL="298450" marR="5080" indent="-285750">
              <a:lnSpc>
                <a:spcPct val="150000"/>
              </a:lnSpc>
              <a:spcBef>
                <a:spcPts val="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dirty="0">
                <a:latin typeface="Arial"/>
                <a:cs typeface="Arial"/>
              </a:rPr>
              <a:t>Die</a:t>
            </a:r>
            <a:r>
              <a:rPr sz="1800" spc="-5" dirty="0">
                <a:latin typeface="Arial"/>
                <a:cs typeface="Arial"/>
              </a:rPr>
              <a:t> "Abwehr"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besteht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dabei darin,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dass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durch Projektion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vermieden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wird, </a:t>
            </a:r>
            <a:r>
              <a:rPr sz="1800" dirty="0">
                <a:latin typeface="Arial"/>
                <a:cs typeface="Arial"/>
              </a:rPr>
              <a:t>sich mit </a:t>
            </a:r>
            <a:r>
              <a:rPr sz="1800" spc="-5" dirty="0">
                <a:latin typeface="Arial"/>
                <a:cs typeface="Arial"/>
              </a:rPr>
              <a:t>Inhalten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bei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sich</a:t>
            </a:r>
            <a:r>
              <a:rPr sz="1800" spc="-5" dirty="0">
                <a:latin typeface="Arial"/>
                <a:cs typeface="Arial"/>
              </a:rPr>
              <a:t> selbst auseinanderzusetzen,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die man beim anderen sieht.</a:t>
            </a:r>
            <a:endParaRPr sz="1800" dirty="0">
              <a:latin typeface="Arial"/>
              <a:cs typeface="Arial"/>
            </a:endParaRPr>
          </a:p>
          <a:p>
            <a:pPr marL="298450" indent="-285750">
              <a:lnSpc>
                <a:spcPct val="150000"/>
              </a:lnSpc>
              <a:spcBef>
                <a:spcPts val="850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Erlaubt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Distanzierung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endParaRPr sz="1800" dirty="0">
              <a:latin typeface="Arial"/>
              <a:cs typeface="Arial"/>
            </a:endParaRPr>
          </a:p>
          <a:p>
            <a:pPr marL="298450" indent="-285750">
              <a:lnSpc>
                <a:spcPct val="150000"/>
              </a:lnSpc>
              <a:spcBef>
                <a:spcPts val="105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Bewältigung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Negativanteile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eigenen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Persönlichkeit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(Schatten)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228600"/>
            <a:ext cx="10091420" cy="6255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sz="1800" b="1" spc="-15" dirty="0" err="1">
                <a:latin typeface="Arial"/>
                <a:cs typeface="Arial"/>
              </a:rPr>
              <a:t>Verstrickung</a:t>
            </a:r>
            <a:endParaRPr sz="1850" dirty="0">
              <a:latin typeface="Arial"/>
              <a:cs typeface="Arial"/>
            </a:endParaRPr>
          </a:p>
          <a:p>
            <a:pPr marL="298450" indent="-285750">
              <a:lnSpc>
                <a:spcPct val="150000"/>
              </a:lnSpc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Kann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unangemessenes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Verschmelzen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Identitäten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beschreiben.</a:t>
            </a:r>
            <a:endParaRPr sz="1800" dirty="0">
              <a:latin typeface="Arial"/>
              <a:cs typeface="Arial"/>
            </a:endParaRPr>
          </a:p>
          <a:p>
            <a:pPr marL="298450" marR="5080" indent="-285750">
              <a:lnSpc>
                <a:spcPct val="150000"/>
              </a:lnSpc>
              <a:spcBef>
                <a:spcPts val="3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Man weiss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nicht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mehr</a:t>
            </a:r>
            <a:r>
              <a:rPr sz="1800" dirty="0">
                <a:latin typeface="Arial"/>
                <a:cs typeface="Arial"/>
              </a:rPr>
              <a:t> wo </a:t>
            </a:r>
            <a:r>
              <a:rPr sz="1800" spc="-5" dirty="0">
                <a:latin typeface="Arial"/>
                <a:cs typeface="Arial"/>
              </a:rPr>
              <a:t>man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selbst anfängt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aufhört und</a:t>
            </a:r>
            <a:r>
              <a:rPr sz="1800" dirty="0">
                <a:latin typeface="Arial"/>
                <a:cs typeface="Arial"/>
              </a:rPr>
              <a:t> wo </a:t>
            </a:r>
            <a:r>
              <a:rPr sz="1800" spc="-5" dirty="0">
                <a:latin typeface="Arial"/>
                <a:cs typeface="Arial"/>
              </a:rPr>
              <a:t>die andere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Person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anfängt und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aufhört</a:t>
            </a:r>
            <a:endParaRPr sz="1800" dirty="0">
              <a:latin typeface="Arial"/>
              <a:cs typeface="Arial"/>
            </a:endParaRPr>
          </a:p>
          <a:p>
            <a:pPr marL="298450" marR="563245" indent="-285750">
              <a:lnSpc>
                <a:spcPct val="150000"/>
              </a:lnSpc>
              <a:spcBef>
                <a:spcPts val="105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Es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entsteht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Verwirrung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Unklarheit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über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Belange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Verantwortung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involvierten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Personen.</a:t>
            </a:r>
            <a:endParaRPr sz="1800" dirty="0">
              <a:latin typeface="Arial"/>
              <a:cs typeface="Arial"/>
            </a:endParaRPr>
          </a:p>
          <a:p>
            <a:pPr marL="298450" marR="127635" indent="-285750">
              <a:lnSpc>
                <a:spcPct val="150000"/>
              </a:lnSpc>
              <a:spcBef>
                <a:spcPts val="100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Man findet</a:t>
            </a:r>
            <a:r>
              <a:rPr sz="1800" dirty="0">
                <a:latin typeface="Arial"/>
                <a:cs typeface="Arial"/>
              </a:rPr>
              <a:t> sich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Situationen wieder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wo</a:t>
            </a:r>
            <a:r>
              <a:rPr sz="1800" spc="-5" dirty="0">
                <a:latin typeface="Arial"/>
                <a:cs typeface="Arial"/>
              </a:rPr>
              <a:t> man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V</a:t>
            </a:r>
            <a:r>
              <a:rPr lang="en-GB" sz="1800" spc="-10" dirty="0">
                <a:latin typeface="Arial"/>
                <a:cs typeface="Arial"/>
              </a:rPr>
              <a:t>e</a:t>
            </a:r>
            <a:r>
              <a:rPr sz="1800" spc="-10" dirty="0" err="1">
                <a:latin typeface="Arial"/>
                <a:cs typeface="Arial"/>
              </a:rPr>
              <a:t>rantwortung</a:t>
            </a:r>
            <a:r>
              <a:rPr sz="1800" spc="-5" dirty="0">
                <a:latin typeface="Arial"/>
                <a:cs typeface="Arial"/>
              </a:rPr>
              <a:t> über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Dinge übernimmt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denen mann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keine Zustimmung hat und/oder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eigentlich auch nicht übernehmen </a:t>
            </a:r>
            <a:r>
              <a:rPr sz="1800" dirty="0">
                <a:latin typeface="Arial"/>
                <a:cs typeface="Arial"/>
              </a:rPr>
              <a:t>will</a:t>
            </a:r>
          </a:p>
          <a:p>
            <a:pPr marL="298450" indent="-285750">
              <a:lnSpc>
                <a:spcPct val="150000"/>
              </a:lnSpc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Man fühlt </a:t>
            </a:r>
            <a:r>
              <a:rPr sz="1800" dirty="0">
                <a:latin typeface="Arial"/>
                <a:cs typeface="Arial"/>
              </a:rPr>
              <a:t>sich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 das Drama einer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anderen Person hineingezogen.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5"/>
              </a:spcBef>
              <a:buFont typeface="Arial"/>
              <a:buChar char="•"/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50000"/>
              </a:lnSpc>
            </a:pPr>
            <a:r>
              <a:rPr sz="1800" spc="-5" dirty="0">
                <a:latin typeface="Arial"/>
                <a:cs typeface="Arial"/>
              </a:rPr>
              <a:t>Gründe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warum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es schwierig </a:t>
            </a:r>
            <a:r>
              <a:rPr sz="1800" dirty="0">
                <a:latin typeface="Arial"/>
                <a:cs typeface="Arial"/>
              </a:rPr>
              <a:t>ist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sich</a:t>
            </a:r>
            <a:r>
              <a:rPr sz="1800" spc="-5" dirty="0">
                <a:latin typeface="Arial"/>
                <a:cs typeface="Arial"/>
              </a:rPr>
              <a:t> davon </a:t>
            </a:r>
            <a:r>
              <a:rPr sz="1800" dirty="0">
                <a:latin typeface="Arial"/>
                <a:cs typeface="Arial"/>
              </a:rPr>
              <a:t>zu</a:t>
            </a:r>
            <a:r>
              <a:rPr sz="1800" spc="-5" dirty="0">
                <a:latin typeface="Arial"/>
                <a:cs typeface="Arial"/>
              </a:rPr>
              <a:t> lösen: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10"/>
              </a:spcBef>
            </a:pPr>
            <a:endParaRPr sz="1850" dirty="0">
              <a:latin typeface="Arial"/>
              <a:cs typeface="Arial"/>
            </a:endParaRPr>
          </a:p>
          <a:p>
            <a:pPr marL="298450" marR="538480" indent="-285750">
              <a:lnSpc>
                <a:spcPct val="150000"/>
              </a:lnSpc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Man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kann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seine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wahren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Gefühle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nicht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akzeptieren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(z.b.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man</a:t>
            </a:r>
            <a:r>
              <a:rPr sz="1800" dirty="0">
                <a:latin typeface="Arial"/>
                <a:cs typeface="Arial"/>
              </a:rPr>
              <a:t> sich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ärgerlich,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überfordert,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ängstlich,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unwohl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etc fühlt)</a:t>
            </a:r>
            <a:endParaRPr sz="1800" dirty="0">
              <a:latin typeface="Arial"/>
              <a:cs typeface="Arial"/>
            </a:endParaRPr>
          </a:p>
          <a:p>
            <a:pPr marL="298450" indent="-285750">
              <a:lnSpc>
                <a:spcPct val="150000"/>
              </a:lnSpc>
              <a:spcBef>
                <a:spcPts val="50"/>
              </a:spcBef>
              <a:buChar char="•"/>
              <a:tabLst>
                <a:tab pos="297815" algn="l"/>
                <a:tab pos="298450" algn="l"/>
              </a:tabLst>
            </a:pPr>
            <a:r>
              <a:rPr sz="1800" spc="-5" dirty="0">
                <a:latin typeface="Arial"/>
                <a:cs typeface="Arial"/>
              </a:rPr>
              <a:t>Man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nimmt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sollte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großzügiger,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offener,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spiritueller,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toleranter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sein…</a:t>
            </a:r>
            <a:r>
              <a:rPr sz="1800" spc="-5" dirty="0" err="1">
                <a:latin typeface="Arial"/>
                <a:cs typeface="Arial"/>
              </a:rPr>
              <a:t>dann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lang="en-GB" spc="5" dirty="0" err="1">
                <a:latin typeface="Arial"/>
                <a:cs typeface="Arial"/>
              </a:rPr>
              <a:t>wäre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alles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ok.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819</Words>
  <Application>Microsoft Macintosh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Arial-BoldItalicMT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Gegenübertragung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365 Pro Plus</cp:lastModifiedBy>
  <cp:revision>1</cp:revision>
  <dcterms:created xsi:type="dcterms:W3CDTF">2022-03-03T13:53:26Z</dcterms:created>
  <dcterms:modified xsi:type="dcterms:W3CDTF">2023-01-21T17:51:52Z</dcterms:modified>
</cp:coreProperties>
</file>