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3" r:id="rId13"/>
    <p:sldId id="267" r:id="rId14"/>
    <p:sldId id="268" r:id="rId15"/>
    <p:sldId id="269" r:id="rId16"/>
    <p:sldId id="275" r:id="rId17"/>
    <p:sldId id="276" r:id="rId18"/>
    <p:sldId id="270" r:id="rId19"/>
    <p:sldId id="277" r:id="rId20"/>
    <p:sldId id="278" r:id="rId21"/>
    <p:sldId id="271" r:id="rId22"/>
    <p:sldId id="272" r:id="rId23"/>
    <p:sldId id="279" r:id="rId24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187"/>
  </p:normalViewPr>
  <p:slideViewPr>
    <p:cSldViewPr snapToGrid="0" snapToObjects="1" showGuides="1">
      <p:cViewPr varScale="1">
        <p:scale>
          <a:sx n="96" d="100"/>
          <a:sy n="96" d="100"/>
        </p:scale>
        <p:origin x="62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869F6-A6DB-4944-9BE1-C9AB3B208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FCADF1-D48D-AB40-91ED-0F272F979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EBC30-07A8-CE4F-8C2F-9C898D61F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0F3A-3F6B-7841-B5BD-33002A117433}" type="datetimeFigureOut">
              <a:rPr lang="en-DE" smtClean="0"/>
              <a:t>21.01.23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22170-91A5-B443-9694-A9587093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03AA7-529A-8242-ACD5-ED73A0580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48C0-0D89-7C4B-ABFB-3A1662BE62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5723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7F53D-A79E-6B42-A5ED-487F2094A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781154-2CEA-0745-9AD3-E37AB31AE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5D2BC-1F3F-314F-96CE-8B38B6C22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0F3A-3F6B-7841-B5BD-33002A117433}" type="datetimeFigureOut">
              <a:rPr lang="en-DE" smtClean="0"/>
              <a:t>21.01.23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B4EF9-F730-E941-838F-73169222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76172-E6A3-1C48-B914-846B52F8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48C0-0D89-7C4B-ABFB-3A1662BE62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369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FA6529-DCF7-444F-A776-F91252B767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C024E-FF6D-484D-90FB-D30B11181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1D5EF-BEBA-D844-BA83-E8B31A022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0F3A-3F6B-7841-B5BD-33002A117433}" type="datetimeFigureOut">
              <a:rPr lang="en-DE" smtClean="0"/>
              <a:t>21.01.23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D3EF4-A924-B341-AC6F-41F8BBEB3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FDDAF-B316-EB4F-873F-CADE355F1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48C0-0D89-7C4B-ABFB-3A1662BE62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9494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40AB-A26F-EF45-9109-0D99D274B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5FB74-0021-3049-B3C3-35B5AA009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57392-C20C-1C49-BDE6-5D851E2D4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0F3A-3F6B-7841-B5BD-33002A117433}" type="datetimeFigureOut">
              <a:rPr lang="en-DE" smtClean="0"/>
              <a:t>21.01.23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57081-00D3-DA4B-9448-08642515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AD907-F114-9A4E-A0B4-EF02BA6B5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48C0-0D89-7C4B-ABFB-3A1662BE62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7244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C0816-0AD1-E742-A591-CF609B8EE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DA839-AA48-4244-9FBC-07292E98C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8B61E-4287-3949-B125-C9FA0C1A5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0F3A-3F6B-7841-B5BD-33002A117433}" type="datetimeFigureOut">
              <a:rPr lang="en-DE" smtClean="0"/>
              <a:t>21.01.23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53113-1B68-894B-97EF-AD945257A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FD1BD-3A99-5449-8056-4A77D1D46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48C0-0D89-7C4B-ABFB-3A1662BE62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731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7359B-5500-FD4B-B6A2-20D2FFE5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400FC-51B4-EC4C-970D-8386F6189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BD29B-53E1-4540-B7E1-BF3428843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9076D-DC30-8F4F-A461-9CB7537BA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0F3A-3F6B-7841-B5BD-33002A117433}" type="datetimeFigureOut">
              <a:rPr lang="en-DE" smtClean="0"/>
              <a:t>21.01.23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12201-9B28-2649-B456-01DCC03C4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9E459-8096-FB44-ACEB-4634E0529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48C0-0D89-7C4B-ABFB-3A1662BE62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0302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E3902-5D0E-C64F-849B-FD6FFC9DD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162A0-564B-3146-9143-598CD8C06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62E8D-E3E2-4444-AAE5-9E0424B4B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0856BC-1F84-AF48-8465-BBF3BC6948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45180F-7309-054E-AD8B-A38163FAE4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3691D8-2C2C-6649-AE06-D30F69F43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0F3A-3F6B-7841-B5BD-33002A117433}" type="datetimeFigureOut">
              <a:rPr lang="en-DE" smtClean="0"/>
              <a:t>21.01.23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C60C9A-1E1F-3C46-8BCD-3940F782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F2DEE-80AC-2A4F-A159-5610E29E3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48C0-0D89-7C4B-ABFB-3A1662BE62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5005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DF026-FE6A-AD46-98A5-A59AA1AC9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5DC0CF-3E14-F14C-A616-D0B05562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0F3A-3F6B-7841-B5BD-33002A117433}" type="datetimeFigureOut">
              <a:rPr lang="en-DE" smtClean="0"/>
              <a:t>21.01.23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8E27E-960D-5F41-9AA4-1B79AF40C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69FAC-B0A5-D848-AFA0-34433498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48C0-0D89-7C4B-ABFB-3A1662BE62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026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6B63B-1415-9A43-9642-621982198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0F3A-3F6B-7841-B5BD-33002A117433}" type="datetimeFigureOut">
              <a:rPr lang="en-DE" smtClean="0"/>
              <a:t>21.01.23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6D339D-548B-674A-AF3E-07CA2B660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78600-872C-E645-B4C1-A92C664D4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48C0-0D89-7C4B-ABFB-3A1662BE62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5268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8663-B4C0-AA4C-8C71-7EC439A4C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41B78-3F02-E04D-9215-FDAB21F5E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AF2C77-9171-5446-8650-DF825C691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32E9E-733D-6D46-95CD-D2FE55BDB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0F3A-3F6B-7841-B5BD-33002A117433}" type="datetimeFigureOut">
              <a:rPr lang="en-DE" smtClean="0"/>
              <a:t>21.01.23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9062C-199C-4247-8381-A85828771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5655B-7BBD-164E-B95B-BAA23BEB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48C0-0D89-7C4B-ABFB-3A1662BE62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9637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8E0D4-A772-E846-B3E6-E57FCB8FC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88922E-29D4-694C-B48C-8207C54BB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97A43-16B4-7544-A751-5C6005053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A2C21-61E1-1E44-87E0-592D9E66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90F3A-3F6B-7841-B5BD-33002A117433}" type="datetimeFigureOut">
              <a:rPr lang="en-DE" smtClean="0"/>
              <a:t>21.01.23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4DACD-F88D-DA4C-AB8E-41E9217C8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FE20C-6BBB-B74F-9799-14B30297B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D48C0-0D89-7C4B-ABFB-3A1662BE62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4359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458DDF-3D0D-5D4A-9D68-484D7AB56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69B0E-68A1-5147-B820-F3D7E4D9E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357C8-882C-FA4C-96B0-8C0967E3E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90F3A-3F6B-7841-B5BD-33002A117433}" type="datetimeFigureOut">
              <a:rPr lang="en-DE" smtClean="0"/>
              <a:t>21.01.23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4EE28-70D7-5646-94F5-35DEBB0778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0D7E0-9DD9-6D42-B173-67242E0AC2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D48C0-0D89-7C4B-ABFB-3A1662BE62F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9273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3.jpeg">
            <a:extLst>
              <a:ext uri="{FF2B5EF4-FFF2-40B4-BE49-F238E27FC236}">
                <a16:creationId xmlns:a16="http://schemas.microsoft.com/office/drawing/2014/main" id="{63E0F84F-EB26-954E-96A6-73B28FBAB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187" y="2760375"/>
            <a:ext cx="180657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1.jpeg">
            <a:extLst>
              <a:ext uri="{FF2B5EF4-FFF2-40B4-BE49-F238E27FC236}">
                <a16:creationId xmlns:a16="http://schemas.microsoft.com/office/drawing/2014/main" id="{E0E698B9-5EC6-A941-8918-F5B0403F3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439" y="2760375"/>
            <a:ext cx="18256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2.jpeg">
            <a:extLst>
              <a:ext uri="{FF2B5EF4-FFF2-40B4-BE49-F238E27FC236}">
                <a16:creationId xmlns:a16="http://schemas.microsoft.com/office/drawing/2014/main" id="{C9129C2C-7E52-9143-8253-B69692A61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313" y="2760375"/>
            <a:ext cx="18256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8EBAA1D2-205F-8B40-AFF7-4342BDE6B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1995" y="764362"/>
            <a:ext cx="4878259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n-DE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Josefin Sans" pitchFamily="2" charset="77"/>
                <a:ea typeface="Georgia-BoldItalic" panose="02040502050405020303" pitchFamily="18" charset="0"/>
                <a:cs typeface="Georgia-BoldItalic" panose="02040502050405020303" pitchFamily="18" charset="0"/>
              </a:rPr>
              <a:t>*</a:t>
            </a:r>
            <a:r>
              <a:rPr kumimoji="0" lang="de-DE" altLang="en-DE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Josefin Sans" pitchFamily="2" charset="77"/>
                <a:ea typeface="Georgia-BoldItalic" panose="02040502050405020303" pitchFamily="18" charset="0"/>
                <a:cs typeface="Georgia-BoldItalic" panose="02040502050405020303" pitchFamily="18" charset="0"/>
              </a:rPr>
              <a:t>Ayurveda &amp; Yoga*</a:t>
            </a:r>
            <a:endParaRPr kumimoji="0" lang="de-DE" altLang="en-DE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Josefin Sans" pitchFamily="2" charset="7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en-DE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Ausbildungsmodul</a:t>
            </a:r>
            <a:endParaRPr kumimoji="0" lang="de-DE" altLang="en-D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en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C9446F4-2E36-9843-A1A5-1213D2536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4654" y="2554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en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de-DE" altLang="en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409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FBFF7E-5C40-AB49-97BE-92E03781ED47}"/>
              </a:ext>
            </a:extLst>
          </p:cNvPr>
          <p:cNvSpPr/>
          <p:nvPr/>
        </p:nvSpPr>
        <p:spPr>
          <a:xfrm>
            <a:off x="1413164" y="1303624"/>
            <a:ext cx="9836727" cy="336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100"/>
              <a:buFont typeface="Arial" panose="020B0604020202020204" pitchFamily="34" charset="0"/>
              <a:buChar char="*"/>
              <a:tabLst>
                <a:tab pos="427990" algn="l"/>
              </a:tabLst>
            </a:pPr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Psychisch</a:t>
            </a:r>
            <a:r>
              <a:rPr lang="de-DE" b="1" spc="-2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–</a:t>
            </a:r>
            <a:r>
              <a:rPr lang="de-DE" b="1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Eindrücke:</a:t>
            </a:r>
            <a:endParaRPr lang="en-DE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50000"/>
              </a:lnSpc>
              <a:spcBef>
                <a:spcPts val="10"/>
              </a:spcBef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34010" marR="515620">
              <a:lnSpc>
                <a:spcPct val="150000"/>
              </a:lnSpc>
              <a:spcAft>
                <a:spcPts val="0"/>
              </a:spcAft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Die zweite Ebene der Ernährung kommt von den Sinneseindrücken und Erfahrungen die wir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aufnehmen durch die Sinnesorgane. Die Farben, Geräusche, Formen, Berührungen,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Gerüche bilden die Grundlage der subtilen Elemente (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Tanmatras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) und bauen den äußeren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Geist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auf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(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Manas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indirekt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den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inneren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Geist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(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Chitta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).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34010">
              <a:lnSpc>
                <a:spcPct val="150000"/>
              </a:lnSpc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Sinneseindrücke</a:t>
            </a:r>
            <a:r>
              <a:rPr lang="de-DE" spc="-2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färben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unsere</a:t>
            </a:r>
            <a:r>
              <a:rPr lang="de-DE" spc="-2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Gedanken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</a:t>
            </a:r>
            <a:r>
              <a:rPr lang="de-DE" spc="-2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Gefühle.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50000"/>
              </a:lnSpc>
              <a:spcBef>
                <a:spcPts val="15"/>
              </a:spcBef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048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4C2FB8-E5A1-624C-8268-EB2679AF148E}"/>
              </a:ext>
            </a:extLst>
          </p:cNvPr>
          <p:cNvSpPr/>
          <p:nvPr/>
        </p:nvSpPr>
        <p:spPr>
          <a:xfrm>
            <a:off x="775854" y="816204"/>
            <a:ext cx="10640291" cy="4629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SzPts val="1100"/>
              <a:buFont typeface="Arial" panose="020B0604020202020204" pitchFamily="34" charset="0"/>
              <a:buChar char="*"/>
              <a:tabLst>
                <a:tab pos="427990" algn="l"/>
              </a:tabLst>
            </a:pPr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Kausal</a:t>
            </a:r>
            <a:r>
              <a:rPr lang="de-DE" b="1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–</a:t>
            </a:r>
            <a:r>
              <a:rPr lang="de-DE" b="1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b="1" dirty="0" err="1">
                <a:latin typeface="Roboto" panose="02000000000000000000" pitchFamily="2" charset="0"/>
                <a:ea typeface="Roboto" panose="02000000000000000000" pitchFamily="2" charset="0"/>
              </a:rPr>
              <a:t>Gunas</a:t>
            </a:r>
            <a:endParaRPr lang="en-DE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50000"/>
              </a:lnSpc>
              <a:spcBef>
                <a:spcPts val="50"/>
              </a:spcBef>
            </a:pPr>
            <a:r>
              <a:rPr lang="de-DE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619760" marR="631825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Die tiefste Ebene der Ernährung des Geistes ist durch die drei 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Gunas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Sattva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, Rajas und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Tamas. </a:t>
            </a:r>
          </a:p>
          <a:p>
            <a:pPr marL="619760" marR="631825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Die groben und subtilen Elemente (Essen und Sinneseindrücke) beeinflussen den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Geist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indirekt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durch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ihre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zugrundeliegenden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Gunas</a:t>
            </a:r>
            <a:endParaRPr lang="de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619760" marR="631825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Am wichtigsten: wir werden am nachhaltigsten beeinflusst durch die Menschen mit denen wir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uns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auf</a:t>
            </a:r>
            <a:r>
              <a:rPr lang="de-DE" spc="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einer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tiefen</a:t>
            </a:r>
            <a:r>
              <a:rPr lang="de-DE" spc="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Herzebene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verbinden.</a:t>
            </a:r>
            <a:r>
              <a:rPr lang="de-DE" spc="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Deshalb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ist</a:t>
            </a:r>
            <a:r>
              <a:rPr lang="de-DE" spc="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die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richtige</a:t>
            </a:r>
            <a:r>
              <a:rPr lang="de-DE" spc="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Beziehung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Verbindung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mit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anderen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Menschen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für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die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Behandlung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des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Geistes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so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wichtig.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619760" marR="631825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Chitta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, unser tiefer Geist, ist das Produkt der Verdauung von Essen, Sinneseindrücken und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Beziehungen!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75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E15CC1-C793-9847-A31D-AC7D332D7021}"/>
              </a:ext>
            </a:extLst>
          </p:cNvPr>
          <p:cNvSpPr/>
          <p:nvPr/>
        </p:nvSpPr>
        <p:spPr>
          <a:xfrm>
            <a:off x="484909" y="967734"/>
            <a:ext cx="11707091" cy="4447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4010"/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Mentale</a:t>
            </a:r>
            <a:r>
              <a:rPr lang="de-DE" b="1" spc="-2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Verdauung:</a:t>
            </a:r>
            <a:endParaRPr lang="en-DE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Bef>
                <a:spcPts val="25"/>
              </a:spcBef>
            </a:pPr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619760" marR="1269365" indent="-285750">
              <a:lnSpc>
                <a:spcPct val="98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Manas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 korrespondiert mit dem Magen im Körper welcher Nahrung sammelt und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  <a:t> 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homogenisiert,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aber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nicht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vollständig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verdauen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kann.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619760" marR="1269365" indent="-285750">
              <a:lnSpc>
                <a:spcPct val="98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619760" marR="1269365" indent="-285750">
              <a:lnSpc>
                <a:spcPct val="98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Buddhi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, Intelligenz, ist der Faktor der das angesammelte verdaut und umwandelt ähnlich wie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das Verdauungsfeuer Agni im Körper (Dünndarm). Er unterscheidet zwischen äußeren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Namen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Formen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dem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Wahrheitsgehalt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der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Erfahrung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an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für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sich.</a:t>
            </a:r>
            <a:r>
              <a:rPr lang="en-D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br>
              <a:rPr lang="en-DE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Die Kapazität von 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Buddhi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 entscheidet ob ich die Impressionen korrekt verdauen kann.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Falsche mentale Verdauung resultiert in Illusion und der Verwechslung von äußeren Formen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mit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dem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inneren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Wahrheitsgehalt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 der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wahren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Bedeutung.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619760" marR="1269365" indent="-285750">
              <a:lnSpc>
                <a:spcPct val="98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619760" marR="1269365" indent="-285750">
              <a:lnSpc>
                <a:spcPct val="98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Chitta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: Die Erfahrung sinkt in die tiefere Ebene des Geistes und wird Teil davon und Teil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unserer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Erinnerung.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Ähnlich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wie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Essen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das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Gewebe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des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Körpers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bildet.</a:t>
            </a:r>
            <a:r>
              <a:rPr lang="en-DE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br>
              <a:rPr lang="en-DE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Erfahrungen die gut verdaut wurden hinterlassen keine Spuren oder Narben im Geist und er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bleibt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klar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friedvoll.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416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1D515-C5FA-FF48-8ADA-DB7722B70121}"/>
              </a:ext>
            </a:extLst>
          </p:cNvPr>
          <p:cNvSpPr/>
          <p:nvPr/>
        </p:nvSpPr>
        <p:spPr>
          <a:xfrm>
            <a:off x="554182" y="682782"/>
            <a:ext cx="11083636" cy="4987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4010">
              <a:lnSpc>
                <a:spcPct val="150000"/>
              </a:lnSpc>
              <a:spcBef>
                <a:spcPts val="350"/>
              </a:spcBef>
            </a:pPr>
            <a:r>
              <a:rPr lang="de-DE" b="1" dirty="0" err="1">
                <a:latin typeface="Roboto" panose="02000000000000000000" pitchFamily="2" charset="0"/>
                <a:ea typeface="Roboto" panose="02000000000000000000" pitchFamily="2" charset="0"/>
              </a:rPr>
              <a:t>Asanapraxis</a:t>
            </a:r>
            <a:endParaRPr lang="en-DE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50000"/>
              </a:lnSpc>
              <a:spcBef>
                <a:spcPts val="45"/>
              </a:spcBef>
            </a:pPr>
            <a:r>
              <a:rPr lang="de-DE" sz="1600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34010" marR="484505">
              <a:lnSpc>
                <a:spcPct val="150000"/>
              </a:lnSpc>
              <a:spcAft>
                <a:spcPts val="0"/>
              </a:spcAft>
            </a:pP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Asanas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 sind aus ayurvedischer Sicht nur sinnvoll, wenn sie der jeweiligen Konstitution d.h.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dem entsprechenden vorherrschenden 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Doshatyp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 angepasst werden. Meistens werden sie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zusammen mit Lifestyle Empfehlungen im Kontext einer Einzelstunde oder Beratung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gegeben. Aber auch im Gruppenunterricht kann ein Wissen über ayurvedische Implikationen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hilfreich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sein.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50000"/>
              </a:lnSpc>
              <a:spcBef>
                <a:spcPts val="20"/>
              </a:spcBef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85750" lvl="0" indent="-28575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Asanas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sind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für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alle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Doshas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wichtig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85750" lvl="0" indent="-28575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Asanas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sind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eines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der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Hauptempfehlungen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für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Vata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Dosha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85750" lvl="0" indent="-28575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Asanas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sind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eines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der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wichtigsten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Mittel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zur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Gesunderhaltung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im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Alter.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85750" lvl="0" indent="-28575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Besonders für Knochen und Gelenke ist der Aufbau und das Training der Muskeln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wichtig: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Asanas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oder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andere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Form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des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Trainings.</a:t>
            </a:r>
            <a:r>
              <a:rPr lang="en-DE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53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C31201-A15F-9449-B8FB-6B3869943F64}"/>
              </a:ext>
            </a:extLst>
          </p:cNvPr>
          <p:cNvSpPr/>
          <p:nvPr/>
        </p:nvSpPr>
        <p:spPr>
          <a:xfrm>
            <a:off x="2083000" y="1405019"/>
            <a:ext cx="8423564" cy="2962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4010">
              <a:lnSpc>
                <a:spcPct val="150000"/>
              </a:lnSpc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Wichtigste</a:t>
            </a:r>
            <a:r>
              <a:rPr lang="de-DE" spc="-2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Ziele</a:t>
            </a:r>
            <a:r>
              <a:rPr lang="de-DE" spc="-2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für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eine</a:t>
            </a:r>
            <a:r>
              <a:rPr lang="de-DE" spc="-2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ayurvedische</a:t>
            </a:r>
            <a:r>
              <a:rPr lang="de-DE" spc="-2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Asanapraxis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50000"/>
              </a:lnSpc>
              <a:spcBef>
                <a:spcPts val="50"/>
              </a:spcBef>
            </a:pPr>
            <a:r>
              <a:rPr lang="de-DE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85750" lvl="0" indent="-28575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Doshas</a:t>
            </a:r>
            <a:r>
              <a:rPr lang="de-DE" spc="-2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regulieren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</a:t>
            </a:r>
            <a:r>
              <a:rPr lang="de-DE" spc="-2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balancieren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85750" lvl="0" indent="-28575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Die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Struktur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des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Körpers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der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Haltung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verbessern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85750" lvl="0" indent="-28575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Die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Bewegung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Entwicklung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von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Prana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verbessern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85750" lvl="0" indent="-285750">
              <a:lnSpc>
                <a:spcPct val="150000"/>
              </a:lnSpc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Den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Geist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beruhigen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energetisieren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de-DE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52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F977B0-771D-9243-B125-4069D39EAAB3}"/>
              </a:ext>
            </a:extLst>
          </p:cNvPr>
          <p:cNvSpPr/>
          <p:nvPr/>
        </p:nvSpPr>
        <p:spPr>
          <a:xfrm>
            <a:off x="1246908" y="681466"/>
            <a:ext cx="10474037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20"/>
              </a:spcBef>
            </a:pPr>
            <a:r>
              <a:rPr lang="de-DE" sz="2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66675">
              <a:lnSpc>
                <a:spcPct val="150000"/>
              </a:lnSpc>
            </a:pPr>
            <a:r>
              <a:rPr lang="de-DE" b="1" dirty="0" err="1">
                <a:latin typeface="Roboto" panose="02000000000000000000" pitchFamily="2" charset="0"/>
                <a:ea typeface="Roboto" panose="02000000000000000000" pitchFamily="2" charset="0"/>
              </a:rPr>
              <a:t>Vata</a:t>
            </a:r>
            <a:r>
              <a:rPr lang="de-DE" b="1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b="1" dirty="0" err="1">
                <a:latin typeface="Roboto" panose="02000000000000000000" pitchFamily="2" charset="0"/>
                <a:ea typeface="Roboto" panose="02000000000000000000" pitchFamily="2" charset="0"/>
              </a:rPr>
              <a:t>Dosha</a:t>
            </a:r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50000"/>
              </a:lnSpc>
              <a:spcBef>
                <a:spcPts val="25"/>
              </a:spcBef>
            </a:pPr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2425" marR="154305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Langsame und ruhige 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Asanapraxis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, kräftigend für die Muskeln, stabilisierend. </a:t>
            </a:r>
            <a:b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Ohne abrupte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Bewegungen.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2425" marR="154305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2425" marR="154305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Atem langsam, ruhig und kräftig, Fokus auf die Einatmung.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b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de-DE" spc="-295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2425" marR="154305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Geist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ausgerichtet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fokussiert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in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der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Gegenwart.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2425" marR="154305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2425" marR="154305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Asanas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die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Spannungen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im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Dickdarm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dem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Unterbauch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abbauen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766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F77F7F-D1E7-6D24-2DF6-141BF300906C}"/>
              </a:ext>
            </a:extLst>
          </p:cNvPr>
          <p:cNvSpPr txBox="1"/>
          <p:nvPr/>
        </p:nvSpPr>
        <p:spPr>
          <a:xfrm>
            <a:off x="1378227" y="492330"/>
            <a:ext cx="6042990" cy="5873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Tadasana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Erdung ca. 2 min.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Vrksasana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1-2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minuten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Uttkatasana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Sonnengruß langsam aber stetig bewegen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Sonnengruß, in jeder Stellung 3 Atemzüge bleiben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Adho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Mukha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Svanasana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Erdung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Balasana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Vira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2,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Trikonasana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Pasvakonasana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beide Seiten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Garudasana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Prasarita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Padottanasana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Tadasana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Salabhasana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A,B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85590B-13D8-6634-1A43-03EA5894BF3E}"/>
              </a:ext>
            </a:extLst>
          </p:cNvPr>
          <p:cNvSpPr txBox="1"/>
          <p:nvPr/>
        </p:nvSpPr>
        <p:spPr>
          <a:xfrm>
            <a:off x="7421217" y="808382"/>
            <a:ext cx="415034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de-DE" sz="2400" b="1" dirty="0">
                <a:effectLst/>
                <a:latin typeface="Josefin Sans" pitchFamily="2" charset="77"/>
                <a:ea typeface="Times New Roman" panose="02020603050405020304" pitchFamily="18" charset="0"/>
                <a:cs typeface="Arial" panose="020B0604020202020204" pitchFamily="34" charset="0"/>
              </a:rPr>
              <a:t>Vata Abbau:</a:t>
            </a:r>
            <a:br>
              <a:rPr lang="de-DE" sz="2000" b="1" dirty="0">
                <a:effectLst/>
                <a:latin typeface="Josefin Sans" pitchFamily="2" charset="77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DE" sz="2000" dirty="0">
              <a:effectLst/>
              <a:latin typeface="Josefin Sans" pitchFamily="2" charset="77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Pranayama: sanftes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Ujjaiy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605033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0DE950-9076-A2CE-4BF7-2D93258422AB}"/>
              </a:ext>
            </a:extLst>
          </p:cNvPr>
          <p:cNvSpPr txBox="1"/>
          <p:nvPr/>
        </p:nvSpPr>
        <p:spPr>
          <a:xfrm>
            <a:off x="1152939" y="241909"/>
            <a:ext cx="4943061" cy="6374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Kobra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Balasana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Bharadvajasana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Dandasana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Paschimottanasana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länger halten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Janu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Sirsasana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Ardha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Matsyendrasana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Sarvangasana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Halasana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Matsyasana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Savasana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7FBC81-7CD9-0CD2-A474-DE131E3BC1F6}"/>
              </a:ext>
            </a:extLst>
          </p:cNvPr>
          <p:cNvSpPr txBox="1"/>
          <p:nvPr/>
        </p:nvSpPr>
        <p:spPr>
          <a:xfrm>
            <a:off x="6096000" y="1005247"/>
            <a:ext cx="560567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Pranayama: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Shodhana</a:t>
            </a:r>
            <a:br>
              <a:rPr lang="en-US" b="1" dirty="0">
                <a:latin typeface="Josefin Sans" pitchFamily="2" charset="77"/>
                <a:cs typeface="Arial" panose="020B0604020202020204" pitchFamily="34" charset="0"/>
              </a:rPr>
            </a:br>
            <a:r>
              <a:rPr lang="en-US" b="1" dirty="0">
                <a:latin typeface="Josefin Sans" pitchFamily="2" charset="77"/>
                <a:cs typeface="Arial" panose="020B0604020202020204" pitchFamily="34" charset="0"/>
              </a:rPr>
              <a:t>Mantra Praxis:</a:t>
            </a:r>
            <a:r>
              <a:rPr lang="de-DE" sz="1800" b="1" dirty="0">
                <a:effectLst/>
                <a:latin typeface="Josefin Sans" pitchFamily="2" charset="77"/>
                <a:ea typeface="Times New Roman" panose="02020603050405020304" pitchFamily="18" charset="0"/>
              </a:rPr>
              <a:t> 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Mantren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die wärmen und beruhigen: RAM, HUM, HRIM 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nicht zu lange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chanten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nicht zu viel OM</a:t>
            </a:r>
            <a:b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Meditation: 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stabilisierend, Fokus auf Körper und Gegenwärtigkeit, Achtsamkeitsmeditation,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Bodyscan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813194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4EB973-E1CB-7C4A-BD5F-0D2AACE359BD}"/>
              </a:ext>
            </a:extLst>
          </p:cNvPr>
          <p:cNvSpPr/>
          <p:nvPr/>
        </p:nvSpPr>
        <p:spPr>
          <a:xfrm>
            <a:off x="1177637" y="1194229"/>
            <a:ext cx="9545782" cy="3780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5"/>
              </a:spcBef>
            </a:pPr>
            <a:r>
              <a:rPr lang="de-DE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66675">
              <a:lnSpc>
                <a:spcPct val="150000"/>
              </a:lnSpc>
            </a:pPr>
            <a:r>
              <a:rPr lang="de-DE" b="1" dirty="0" err="1">
                <a:latin typeface="Roboto" panose="02000000000000000000" pitchFamily="2" charset="0"/>
                <a:ea typeface="Roboto" panose="02000000000000000000" pitchFamily="2" charset="0"/>
              </a:rPr>
              <a:t>Pitta</a:t>
            </a:r>
            <a:r>
              <a:rPr lang="de-DE" b="1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b="1" dirty="0" err="1">
                <a:latin typeface="Roboto" panose="02000000000000000000" pitchFamily="2" charset="0"/>
                <a:ea typeface="Roboto" panose="02000000000000000000" pitchFamily="2" charset="0"/>
              </a:rPr>
              <a:t>Dosha</a:t>
            </a:r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50000"/>
              </a:lnSpc>
              <a:spcBef>
                <a:spcPts val="45"/>
              </a:spcBef>
            </a:pPr>
            <a:r>
              <a:rPr lang="de-DE" b="1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2425" marR="22352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Asana Praxis die kühlt und entspannt, hingabevoll um Hitze und Spannungen loszulassen.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  <a:t> 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Singen,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chanten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2425" marR="22352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2425" marR="22352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Der Geist sollte rezeptiv und offen, aufmerksam aber gleichzeitig nicht anhaftend sein</a:t>
            </a:r>
          </a:p>
          <a:p>
            <a:pPr marL="352425" marR="22352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e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2425" marR="22352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Asanas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die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Spannungen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im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Dünndarm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dem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Bauch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abbauen.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130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E85B10-150D-191F-1E73-51AC23E234CC}"/>
              </a:ext>
            </a:extLst>
          </p:cNvPr>
          <p:cNvSpPr txBox="1"/>
          <p:nvPr/>
        </p:nvSpPr>
        <p:spPr>
          <a:xfrm>
            <a:off x="914400" y="0"/>
            <a:ext cx="7328452" cy="636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Tadasana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Arme kreisen, locker schütteln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Surya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Namaskar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Langsam und fließend ohne große Anstrengung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Balasana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Drehung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Trikonasana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Prasarita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Padottanasana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Drehung (Pos.4-5 beide Seiten)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Vrksasana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Balasana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Rückenlage,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Setu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Bandhasana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zuerst dynamisch, dann halten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Kobra, dynamisch, halten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Balasana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Rajakapottasana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Adho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Mukha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Svanasana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F80082-25FA-5D5C-5EF4-774DB60B061D}"/>
              </a:ext>
            </a:extLst>
          </p:cNvPr>
          <p:cNvSpPr txBox="1"/>
          <p:nvPr/>
        </p:nvSpPr>
        <p:spPr>
          <a:xfrm>
            <a:off x="8746436" y="1054711"/>
            <a:ext cx="3082960" cy="21287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en-US" sz="2400" b="1" dirty="0">
                <a:effectLst/>
                <a:latin typeface="Josefin Sans" pitchFamily="2" charset="77"/>
                <a:ea typeface="Times New Roman" panose="02020603050405020304" pitchFamily="18" charset="0"/>
              </a:rPr>
              <a:t>Pitta </a:t>
            </a:r>
            <a:r>
              <a:rPr lang="en-US" sz="2400" b="1" dirty="0" err="1">
                <a:effectLst/>
                <a:latin typeface="Josefin Sans" pitchFamily="2" charset="77"/>
                <a:ea typeface="Times New Roman" panose="02020603050405020304" pitchFamily="18" charset="0"/>
              </a:rPr>
              <a:t>Abbau</a:t>
            </a:r>
            <a:r>
              <a:rPr lang="en-US" sz="2400" b="1" dirty="0">
                <a:effectLst/>
                <a:latin typeface="Josefin Sans" pitchFamily="2" charset="77"/>
                <a:ea typeface="Times New Roman" panose="02020603050405020304" pitchFamily="18" charset="0"/>
              </a:rPr>
              <a:t>:</a:t>
            </a:r>
            <a:br>
              <a:rPr lang="en-US" sz="2000" b="1" dirty="0">
                <a:effectLst/>
                <a:latin typeface="Josefin Sans" pitchFamily="2" charset="77"/>
                <a:ea typeface="Times New Roman" panose="02020603050405020304" pitchFamily="18" charset="0"/>
              </a:rPr>
            </a:br>
            <a:endParaRPr lang="en-DE" sz="2000" dirty="0">
              <a:effectLst/>
              <a:latin typeface="Josefin Sans" pitchFamily="2" charset="77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Längeres OM singen</a:t>
            </a:r>
            <a:b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Kurze Anfangsentspannung </a:t>
            </a:r>
            <a:b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Pranayama: Nadi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Shodhana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1815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5BCECB-DE72-1249-A423-E3F1A846F841}"/>
              </a:ext>
            </a:extLst>
          </p:cNvPr>
          <p:cNvSpPr/>
          <p:nvPr/>
        </p:nvSpPr>
        <p:spPr>
          <a:xfrm>
            <a:off x="868392" y="773188"/>
            <a:ext cx="10455215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3055" marR="1695450" algn="ctr">
              <a:lnSpc>
                <a:spcPct val="150000"/>
              </a:lnSpc>
              <a:spcAft>
                <a:spcPts val="0"/>
              </a:spcAft>
            </a:pP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"Aus</a:t>
            </a:r>
            <a:r>
              <a:rPr lang="de-DE" sz="2800" spc="5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dem</a:t>
            </a:r>
            <a:r>
              <a:rPr lang="de-DE" sz="2800" spc="6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Brahman</a:t>
            </a:r>
            <a:r>
              <a:rPr lang="de-DE" sz="2800" spc="5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ging</a:t>
            </a:r>
            <a:r>
              <a:rPr lang="de-DE" sz="2800" spc="5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der</a:t>
            </a:r>
            <a:r>
              <a:rPr lang="de-DE" sz="2800" spc="60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Raum</a:t>
            </a:r>
            <a:r>
              <a:rPr lang="de-DE" sz="2800" spc="60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hervor,</a:t>
            </a:r>
            <a:r>
              <a:rPr lang="de-DE" sz="2800" spc="-29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aus</a:t>
            </a:r>
            <a:r>
              <a:rPr lang="de-DE" sz="2800" spc="-2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dem</a:t>
            </a:r>
            <a:r>
              <a:rPr lang="de-DE" sz="2800" spc="-20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Raum</a:t>
            </a:r>
            <a:r>
              <a:rPr lang="de-DE" sz="2800" spc="-1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die</a:t>
            </a:r>
            <a:r>
              <a:rPr lang="de-DE" sz="2800" spc="-2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Luft,</a:t>
            </a:r>
            <a:endParaRPr lang="en-DE" sz="2800" dirty="0">
              <a:effectLst/>
              <a:latin typeface="Georgia" panose="02040502050405020303" pitchFamily="18" charset="0"/>
              <a:ea typeface="Arial" panose="020B0604020202020204" pitchFamily="34" charset="0"/>
            </a:endParaRPr>
          </a:p>
          <a:p>
            <a:pPr marL="2145665" marR="2257425" indent="-635" algn="ctr">
              <a:lnSpc>
                <a:spcPct val="150000"/>
              </a:lnSpc>
              <a:spcAft>
                <a:spcPts val="0"/>
              </a:spcAft>
            </a:pP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aus der Luft das Feuer,</a:t>
            </a:r>
            <a:r>
              <a:rPr lang="de-DE" sz="2800" spc="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</a:p>
          <a:p>
            <a:pPr marL="2145665" marR="2257425" indent="-635" algn="ctr">
              <a:lnSpc>
                <a:spcPct val="150000"/>
              </a:lnSpc>
              <a:spcAft>
                <a:spcPts val="0"/>
              </a:spcAft>
            </a:pP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aus</a:t>
            </a:r>
            <a:r>
              <a:rPr lang="de-DE" sz="2800" spc="4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dem</a:t>
            </a:r>
            <a:r>
              <a:rPr lang="de-DE" sz="2800" spc="50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Feuer</a:t>
            </a:r>
            <a:r>
              <a:rPr lang="de-DE" sz="2800" spc="4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das</a:t>
            </a:r>
            <a:r>
              <a:rPr lang="de-DE" sz="2800" spc="4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Wasser,</a:t>
            </a:r>
            <a:r>
              <a:rPr lang="de-DE" sz="2800" spc="-29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</a:p>
          <a:p>
            <a:pPr marL="2145665" marR="2257425" indent="-635" algn="ctr">
              <a:lnSpc>
                <a:spcPct val="150000"/>
              </a:lnSpc>
              <a:spcAft>
                <a:spcPts val="0"/>
              </a:spcAft>
            </a:pP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aus</a:t>
            </a:r>
            <a:r>
              <a:rPr lang="de-DE" sz="2800" spc="3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dem</a:t>
            </a:r>
            <a:r>
              <a:rPr lang="de-DE" sz="2800" spc="40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Wasser</a:t>
            </a:r>
            <a:r>
              <a:rPr lang="de-DE" sz="2800" spc="3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die</a:t>
            </a:r>
            <a:r>
              <a:rPr lang="de-DE" sz="2800" spc="40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Erde;</a:t>
            </a:r>
            <a:r>
              <a:rPr lang="de-DE" sz="2800" spc="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</a:p>
          <a:p>
            <a:pPr marL="2145665" marR="2257425" indent="-635" algn="ctr">
              <a:lnSpc>
                <a:spcPct val="150000"/>
              </a:lnSpc>
              <a:spcAft>
                <a:spcPts val="0"/>
              </a:spcAft>
            </a:pP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aus</a:t>
            </a:r>
            <a:r>
              <a:rPr lang="de-DE" sz="2800" spc="4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der</a:t>
            </a:r>
            <a:r>
              <a:rPr lang="de-DE" sz="2800" spc="4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Erde</a:t>
            </a:r>
            <a:r>
              <a:rPr lang="de-DE" sz="2800" spc="4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die</a:t>
            </a:r>
            <a:r>
              <a:rPr lang="de-DE" sz="2800" spc="4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Pflanzen,</a:t>
            </a:r>
            <a:endParaRPr lang="en-DE" sz="2800" dirty="0">
              <a:effectLst/>
              <a:latin typeface="Georgia" panose="02040502050405020303" pitchFamily="18" charset="0"/>
              <a:ea typeface="Arial" panose="020B0604020202020204" pitchFamily="34" charset="0"/>
            </a:endParaRPr>
          </a:p>
          <a:p>
            <a:pPr marL="746125" marR="857250" algn="ctr">
              <a:lnSpc>
                <a:spcPct val="150000"/>
              </a:lnSpc>
              <a:spcAft>
                <a:spcPts val="0"/>
              </a:spcAft>
            </a:pP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aus</a:t>
            </a:r>
            <a:r>
              <a:rPr lang="de-DE" sz="2800" spc="50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den</a:t>
            </a:r>
            <a:r>
              <a:rPr lang="de-DE" sz="2800" spc="50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Pflanzen</a:t>
            </a:r>
            <a:r>
              <a:rPr lang="de-DE" sz="2800" spc="5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die</a:t>
            </a:r>
            <a:r>
              <a:rPr lang="de-DE" sz="2800" spc="50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Nahrung,</a:t>
            </a:r>
            <a:endParaRPr lang="en-DE" sz="2800" dirty="0">
              <a:effectLst/>
              <a:latin typeface="Georgia" panose="02040502050405020303" pitchFamily="18" charset="0"/>
              <a:ea typeface="Arial" panose="020B0604020202020204" pitchFamily="34" charset="0"/>
            </a:endParaRPr>
          </a:p>
          <a:p>
            <a:pPr marL="745490" marR="857250" algn="ctr">
              <a:lnSpc>
                <a:spcPct val="150000"/>
              </a:lnSpc>
              <a:spcAft>
                <a:spcPts val="0"/>
              </a:spcAft>
            </a:pP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aus</a:t>
            </a:r>
            <a:r>
              <a:rPr lang="de-DE" sz="2800" spc="50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der</a:t>
            </a:r>
            <a:r>
              <a:rPr lang="de-DE" sz="2800" spc="50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Nahrung</a:t>
            </a:r>
            <a:r>
              <a:rPr lang="de-DE" sz="2800" spc="5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der</a:t>
            </a:r>
            <a:r>
              <a:rPr lang="de-DE" sz="2800" spc="50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menschliche</a:t>
            </a:r>
            <a:r>
              <a:rPr lang="de-DE" sz="2800" spc="50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sz="2800" dirty="0">
                <a:latin typeface="Georgia" panose="02040502050405020303" pitchFamily="18" charset="0"/>
                <a:ea typeface="Arial" panose="020B0604020202020204" pitchFamily="34" charset="0"/>
              </a:rPr>
              <a:t>Körper</a:t>
            </a:r>
            <a:r>
              <a:rPr lang="de-DE" sz="2800" spc="55" dirty="0">
                <a:latin typeface="Georgia" panose="02040502050405020303" pitchFamily="18" charset="0"/>
                <a:ea typeface="Arial" panose="020B0604020202020204" pitchFamily="34" charset="0"/>
              </a:rPr>
              <a:t> </a:t>
            </a:r>
            <a:r>
              <a:rPr lang="de-DE" dirty="0">
                <a:latin typeface="Papyrus" panose="020B0602040200020303" pitchFamily="34" charset="77"/>
                <a:ea typeface="Arial" panose="020B0604020202020204" pitchFamily="34" charset="0"/>
              </a:rPr>
              <a:t>"</a:t>
            </a:r>
            <a:endParaRPr lang="en-DE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4220" marR="857250" algn="ctr">
              <a:spcBef>
                <a:spcPts val="595"/>
              </a:spcBef>
              <a:spcAft>
                <a:spcPts val="0"/>
              </a:spcAft>
            </a:pPr>
            <a:r>
              <a:rPr lang="en-US" sz="1600" dirty="0" err="1">
                <a:effectLst/>
                <a:latin typeface="Papyrus" panose="020B0602040200020303" pitchFamily="34" charset="77"/>
                <a:ea typeface="Arial" panose="020B0604020202020204" pitchFamily="34" charset="0"/>
              </a:rPr>
              <a:t>Taittiriya</a:t>
            </a:r>
            <a:r>
              <a:rPr lang="en-US" sz="1600" spc="-35" dirty="0">
                <a:effectLst/>
                <a:latin typeface="Papyrus" panose="020B0602040200020303" pitchFamily="34" charset="77"/>
                <a:ea typeface="Arial" panose="020B0604020202020204" pitchFamily="34" charset="0"/>
              </a:rPr>
              <a:t> </a:t>
            </a:r>
            <a:r>
              <a:rPr lang="en-US" sz="1600" dirty="0">
                <a:effectLst/>
                <a:latin typeface="Papyrus" panose="020B0602040200020303" pitchFamily="34" charset="77"/>
                <a:ea typeface="Arial" panose="020B0604020202020204" pitchFamily="34" charset="0"/>
              </a:rPr>
              <a:t>Upanishad</a:t>
            </a:r>
            <a:endParaRPr lang="en-DE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190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F50743-029C-5C32-AE03-D99C8B40B1E9}"/>
              </a:ext>
            </a:extLst>
          </p:cNvPr>
          <p:cNvSpPr txBox="1"/>
          <p:nvPr/>
        </p:nvSpPr>
        <p:spPr>
          <a:xfrm>
            <a:off x="1908313" y="322244"/>
            <a:ext cx="7182678" cy="7119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Drehung im Sitzen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Dandasana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Upavishta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Parivritta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Janu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Sirsasana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Baddha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Paschimottanasana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Viparita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Karani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Supta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Parivartanasana</a:t>
            </a: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Savasana</a:t>
            </a:r>
            <a:b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>
              <a:lnSpc>
                <a:spcPct val="150000"/>
              </a:lnSpc>
              <a:spcAft>
                <a:spcPts val="600"/>
              </a:spcAft>
            </a:pP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Pranayama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Sitali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Chandra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Bedhana</a:t>
            </a:r>
            <a:b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Mantra Praxis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kühlend und beruhigend: OM, AIM, SHRIM, SHAM</a:t>
            </a:r>
            <a:b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Meditation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über Raum und Stille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ct val="150000"/>
              </a:lnSpc>
              <a:spcAft>
                <a:spcPts val="600"/>
              </a:spcAft>
            </a:pP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lnSpc>
                <a:spcPct val="150000"/>
              </a:lnSpc>
              <a:spcAft>
                <a:spcPts val="600"/>
              </a:spcAft>
            </a:pPr>
            <a:endParaRPr lang="en-DE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665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78BE4E-AA25-2142-84CE-C488B1B7BE99}"/>
              </a:ext>
            </a:extLst>
          </p:cNvPr>
          <p:cNvSpPr/>
          <p:nvPr/>
        </p:nvSpPr>
        <p:spPr>
          <a:xfrm>
            <a:off x="1011382" y="738120"/>
            <a:ext cx="10418618" cy="4242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5"/>
              </a:spcBef>
            </a:pPr>
            <a:r>
              <a:rPr lang="de-DE" sz="20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66675">
              <a:lnSpc>
                <a:spcPct val="150000"/>
              </a:lnSpc>
            </a:pPr>
            <a:r>
              <a:rPr lang="de-DE" b="1" dirty="0" err="1">
                <a:latin typeface="Roboto" panose="02000000000000000000" pitchFamily="2" charset="0"/>
                <a:ea typeface="Roboto" panose="02000000000000000000" pitchFamily="2" charset="0"/>
              </a:rPr>
              <a:t>Kapha</a:t>
            </a:r>
            <a:r>
              <a:rPr lang="de-DE" b="1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b="1" dirty="0" err="1">
                <a:latin typeface="Roboto" panose="02000000000000000000" pitchFamily="2" charset="0"/>
                <a:ea typeface="Roboto" panose="02000000000000000000" pitchFamily="2" charset="0"/>
              </a:rPr>
              <a:t>Dosha</a:t>
            </a:r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: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50000"/>
              </a:lnSpc>
              <a:spcBef>
                <a:spcPts val="25"/>
              </a:spcBef>
            </a:pPr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2425" marR="3873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Asanas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 mit Anstrengung, Geschwindigkeit und Ausrichtung. Der Körper sollte leicht und</a:t>
            </a:r>
            <a:r>
              <a:rPr lang="de-DE" spc="-3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bewegt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bleiben,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warm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trocken.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2425" marR="3873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2425" marR="3873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Kurze tiefe schnelle Atemzüge falls nötig, um die Energie aufrechtzuerhalten.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Der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Geist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sollte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motiviert,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wach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fokussiert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bleiben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2425" marR="3873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2425" marR="3873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Asanas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,</a:t>
            </a:r>
            <a:r>
              <a:rPr lang="de-DE" spc="-2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die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den</a:t>
            </a:r>
            <a:r>
              <a:rPr lang="de-DE" spc="-2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Oberbauch/Magen,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die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Brust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stimulieren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836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378506-50EA-B16F-618E-2142AE8F673D}"/>
              </a:ext>
            </a:extLst>
          </p:cNvPr>
          <p:cNvSpPr txBox="1"/>
          <p:nvPr/>
        </p:nvSpPr>
        <p:spPr>
          <a:xfrm>
            <a:off x="1046922" y="-50735"/>
            <a:ext cx="10654748" cy="6446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ts val="1400"/>
              </a:lnSpc>
              <a:spcAft>
                <a:spcPts val="60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Tadasana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kurz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Sonnengruß 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Sonnengruß B, schneller werden, intensiv,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evtl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mit Sprüngen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Plank Pose,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evtl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mit Kapalabhati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Vira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1, 2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Parsvakonasana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Vira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3 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Adho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Mukha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Svanasana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(Pos. 5-7 beide Seiten)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Utkatasana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tiefer gehen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Parivrtta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Utkatasana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Parsvottanasana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Parivrtta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Trinkonasana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4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Adho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Mukha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A49213-1F59-C754-1095-32FC3970D979}"/>
              </a:ext>
            </a:extLst>
          </p:cNvPr>
          <p:cNvSpPr txBox="1"/>
          <p:nvPr/>
        </p:nvSpPr>
        <p:spPr>
          <a:xfrm>
            <a:off x="8097078" y="583095"/>
            <a:ext cx="2941831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>
              <a:lnSpc>
                <a:spcPts val="1400"/>
              </a:lnSpc>
              <a:spcAft>
                <a:spcPts val="600"/>
              </a:spcAft>
            </a:pPr>
            <a:r>
              <a:rPr lang="de-DE" sz="2400" b="1" dirty="0">
                <a:effectLst/>
                <a:latin typeface="Josefin Sans" pitchFamily="2" charset="77"/>
                <a:ea typeface="Times New Roman" panose="02020603050405020304" pitchFamily="18" charset="0"/>
              </a:rPr>
              <a:t>Kapha Abbau:</a:t>
            </a:r>
            <a:br>
              <a:rPr lang="de-DE" sz="2000" b="1" dirty="0">
                <a:effectLst/>
                <a:latin typeface="Josefin Sans" pitchFamily="2" charset="77"/>
                <a:ea typeface="Times New Roman" panose="02020603050405020304" pitchFamily="18" charset="0"/>
              </a:rPr>
            </a:br>
            <a:endParaRPr lang="en-DE" sz="2000" dirty="0">
              <a:effectLst/>
              <a:latin typeface="Josefin Sans" pitchFamily="2" charset="77"/>
              <a:ea typeface="Times New Roman" panose="02020603050405020304" pitchFamily="18" charset="0"/>
            </a:endParaRPr>
          </a:p>
          <a:p>
            <a:pPr marL="228600">
              <a:lnSpc>
                <a:spcPts val="1400"/>
              </a:lnSpc>
              <a:spcAft>
                <a:spcPts val="60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Pranayama: Kapalabhati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91053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18511A-4C6C-F3B6-7523-65FED3EC12FE}"/>
              </a:ext>
            </a:extLst>
          </p:cNvPr>
          <p:cNvSpPr txBox="1"/>
          <p:nvPr/>
        </p:nvSpPr>
        <p:spPr>
          <a:xfrm>
            <a:off x="834887" y="278296"/>
            <a:ext cx="10522226" cy="6682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4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Navasana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4x 5 Atemzüge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4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Bakasana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4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Paschimottanasana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4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Gomukhasana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dann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Vinyasa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4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Bhujangasana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4"/>
              <a:tabLst>
                <a:tab pos="457200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Rückenlage,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Jathara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Parivartanasana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4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Setu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Bandhasana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dynamisch, dann halten, wiederholen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4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Urdhva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Dhanurasana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2-3x Wiederholen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4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Supta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Parivartanasana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4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Sirsasana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4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Sarvangasana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4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Matsyasana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rabicPeriod" startAt="14"/>
              <a:tabLst>
                <a:tab pos="457200" algn="l"/>
              </a:tabLst>
            </a:pP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Savanasana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5 Minuten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454070-D582-9F61-AD1F-819F11BB43A7}"/>
              </a:ext>
            </a:extLst>
          </p:cNvPr>
          <p:cNvSpPr txBox="1"/>
          <p:nvPr/>
        </p:nvSpPr>
        <p:spPr>
          <a:xfrm>
            <a:off x="6096000" y="424069"/>
            <a:ext cx="5339923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Pranayama: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Bhastrika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Meditation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mit Visualisierung oder </a:t>
            </a:r>
            <a:r>
              <a:rPr lang="de-DE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Fokusierung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Mantra: 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lautes rezitieren gut, wärmend, anregend </a:t>
            </a:r>
            <a:b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und aktivierend: HUM, KRIM, OM</a:t>
            </a:r>
            <a:endParaRPr lang="en-D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82140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46077B-8562-3E42-A0DE-FDA6B3C8FF29}"/>
              </a:ext>
            </a:extLst>
          </p:cNvPr>
          <p:cNvSpPr/>
          <p:nvPr/>
        </p:nvSpPr>
        <p:spPr>
          <a:xfrm>
            <a:off x="540327" y="1007752"/>
            <a:ext cx="11111345" cy="46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75"/>
              </a:spcBef>
              <a:buClr>
                <a:srgbClr val="333333"/>
              </a:buClr>
              <a:buSzPts val="1200"/>
              <a:tabLst>
                <a:tab pos="504190" algn="l"/>
              </a:tabLst>
            </a:pPr>
            <a:r>
              <a:rPr lang="de-DE" sz="2400" b="1" kern="0" dirty="0">
                <a:solidFill>
                  <a:srgbClr val="333333"/>
                </a:solidFill>
                <a:effectLst/>
                <a:latin typeface="Josefin Sans" pitchFamily="2" charset="77"/>
                <a:ea typeface="Arial" panose="020B0604020202020204" pitchFamily="34" charset="0"/>
              </a:rPr>
              <a:t>Yoga</a:t>
            </a:r>
            <a:r>
              <a:rPr lang="de-DE" sz="2400" b="1" kern="0" spc="-5" dirty="0">
                <a:solidFill>
                  <a:srgbClr val="333333"/>
                </a:solidFill>
                <a:effectLst/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400" b="1" kern="0" dirty="0">
                <a:solidFill>
                  <a:srgbClr val="333333"/>
                </a:solidFill>
                <a:effectLst/>
                <a:latin typeface="Josefin Sans" pitchFamily="2" charset="77"/>
                <a:ea typeface="Arial" panose="020B0604020202020204" pitchFamily="34" charset="0"/>
              </a:rPr>
              <a:t>nach</a:t>
            </a:r>
            <a:r>
              <a:rPr lang="de-DE" sz="2400" b="1" kern="0" spc="-5" dirty="0">
                <a:solidFill>
                  <a:srgbClr val="333333"/>
                </a:solidFill>
                <a:effectLst/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400" b="1" kern="0" dirty="0">
                <a:solidFill>
                  <a:srgbClr val="333333"/>
                </a:solidFill>
                <a:effectLst/>
                <a:latin typeface="Josefin Sans" pitchFamily="2" charset="77"/>
                <a:ea typeface="Arial" panose="020B0604020202020204" pitchFamily="34" charset="0"/>
              </a:rPr>
              <a:t>ayurvedischen</a:t>
            </a:r>
            <a:r>
              <a:rPr lang="de-DE" sz="2400" b="1" kern="0" spc="-10" dirty="0">
                <a:solidFill>
                  <a:srgbClr val="333333"/>
                </a:solidFill>
                <a:effectLst/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400" b="1" kern="0" dirty="0">
                <a:solidFill>
                  <a:srgbClr val="333333"/>
                </a:solidFill>
                <a:effectLst/>
                <a:latin typeface="Josefin Sans" pitchFamily="2" charset="77"/>
                <a:ea typeface="Arial" panose="020B0604020202020204" pitchFamily="34" charset="0"/>
              </a:rPr>
              <a:t>Prinzipien</a:t>
            </a:r>
            <a:endParaRPr lang="en-DE" sz="2400" b="1" kern="0" dirty="0">
              <a:effectLst/>
              <a:latin typeface="Josefin Sans" pitchFamily="2" charset="77"/>
              <a:ea typeface="Arial" panose="020B0604020202020204" pitchFamily="34" charset="0"/>
            </a:endParaRPr>
          </a:p>
          <a:p>
            <a:pPr>
              <a:spcBef>
                <a:spcPts val="50"/>
              </a:spcBef>
            </a:pPr>
            <a:r>
              <a:rPr lang="de-DE" sz="32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34010" marR="600710">
              <a:lnSpc>
                <a:spcPct val="110000"/>
              </a:lnSpc>
              <a:spcAft>
                <a:spcPts val="0"/>
              </a:spcAft>
            </a:pPr>
            <a:r>
              <a:rPr lang="de-DE" b="1" dirty="0">
                <a:solidFill>
                  <a:srgbClr val="33333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Yoga nach ayurvedischen Prinzipien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hat zum Ziel </a:t>
            </a:r>
            <a:b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de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619760" marR="600710" indent="-28575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einen Zustand des Gleichgewichts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zwischen den Grundenergien des Körpers sowie eine Balance zwischen Körper, Geist und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Seele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herzustellen.</a:t>
            </a:r>
            <a:b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619760" marR="600710" indent="-28575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Dabei geht es um Heilung auf allen Ebenen, was zuerst bedeutet, uns unserer Verfassung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gewahr zu sein um ggf. mit geeigneten Methoden das Gleichgewicht wiederherzustellen.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br>
              <a:rPr lang="de-DE" spc="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de-DE" spc="5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619760" marR="600710" indent="-28575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Aus Sicht des Yoga entsteht Heilung auf der tiefsten Ebene durch die Realisierung unseres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wahren Wesens als Teil und Ausdruck der Natur und dessen Quelle: reines Bewusstsein.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Prana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(Energie, Lebenskraft) welches in allem 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fliesst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ist der Schlüssel zur körperlichen,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geistigen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und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seelischen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Heilung.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2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EB2E72-0A81-6B45-A344-CC1975097C28}"/>
              </a:ext>
            </a:extLst>
          </p:cNvPr>
          <p:cNvSpPr/>
          <p:nvPr/>
        </p:nvSpPr>
        <p:spPr>
          <a:xfrm>
            <a:off x="2279072" y="1583646"/>
            <a:ext cx="7633855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Josefin Sans" pitchFamily="2" charset="77"/>
                <a:ea typeface="Roboto" panose="02000000000000000000" pitchFamily="2" charset="0"/>
                <a:cs typeface="Roboto" panose="02000000000000000000" pitchFamily="2" charset="0"/>
              </a:rPr>
              <a:t>4 </a:t>
            </a:r>
            <a:r>
              <a:rPr lang="en-GB" sz="2400" dirty="0" err="1">
                <a:latin typeface="Josefin Sans" pitchFamily="2" charset="77"/>
                <a:ea typeface="Roboto" panose="02000000000000000000" pitchFamily="2" charset="0"/>
                <a:cs typeface="Roboto" panose="02000000000000000000" pitchFamily="2" charset="0"/>
              </a:rPr>
              <a:t>Ebenen</a:t>
            </a:r>
            <a:r>
              <a:rPr lang="en-GB" sz="2400" dirty="0">
                <a:latin typeface="Josefin Sans" pitchFamily="2" charset="77"/>
                <a:ea typeface="Roboto" panose="02000000000000000000" pitchFamily="2" charset="0"/>
                <a:cs typeface="Roboto" panose="02000000000000000000" pitchFamily="2" charset="0"/>
              </a:rPr>
              <a:t> der </a:t>
            </a:r>
            <a:r>
              <a:rPr lang="en-GB" sz="2400" dirty="0" err="1">
                <a:latin typeface="Josefin Sans" pitchFamily="2" charset="77"/>
                <a:ea typeface="Roboto" panose="02000000000000000000" pitchFamily="2" charset="0"/>
                <a:cs typeface="Roboto" panose="02000000000000000000" pitchFamily="2" charset="0"/>
              </a:rPr>
              <a:t>Heilung</a:t>
            </a:r>
            <a:endParaRPr lang="en-GB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Physische</a:t>
            </a:r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Faktoren</a:t>
            </a:r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r>
              <a:rPr lang="en-GB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Ernährung</a:t>
            </a:r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en-GB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Bewegung</a:t>
            </a:r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Sport…</a:t>
            </a:r>
            <a:br>
              <a:rPr lang="en-GB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GB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Psychologische</a:t>
            </a:r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Faktoren</a:t>
            </a:r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r>
              <a:rPr lang="en-GB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Sinneseindrücke</a:t>
            </a:r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en-GB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Emotionen</a:t>
            </a:r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</a:t>
            </a:r>
            <a:r>
              <a:rPr lang="en-GB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Gedanken</a:t>
            </a:r>
            <a:br>
              <a:rPr lang="en-GB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GB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Soziale</a:t>
            </a:r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Faktoren</a:t>
            </a:r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Arbeit, </a:t>
            </a:r>
            <a:r>
              <a:rPr lang="en-GB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Beziehungen</a:t>
            </a:r>
            <a:br>
              <a:rPr lang="en-GB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GB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Spirituelle </a:t>
            </a:r>
            <a:r>
              <a:rPr lang="en-GB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Faktoren</a:t>
            </a:r>
            <a:r>
              <a:rPr lang="en-GB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Meditation, Yoga, spirituelle Praxis</a:t>
            </a:r>
          </a:p>
        </p:txBody>
      </p:sp>
    </p:spTree>
    <p:extLst>
      <p:ext uri="{BB962C8B-B14F-4D97-AF65-F5344CB8AC3E}">
        <p14:creationId xmlns:p14="http://schemas.microsoft.com/office/powerpoint/2010/main" val="423753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65072F-AEA8-6440-981F-4C732B61D445}"/>
              </a:ext>
            </a:extLst>
          </p:cNvPr>
          <p:cNvSpPr/>
          <p:nvPr/>
        </p:nvSpPr>
        <p:spPr>
          <a:xfrm>
            <a:off x="1413163" y="1730980"/>
            <a:ext cx="10667999" cy="2207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4010">
              <a:spcBef>
                <a:spcPts val="470"/>
              </a:spcBef>
              <a:spcAft>
                <a:spcPts val="0"/>
              </a:spcAft>
            </a:pP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Reinigung</a:t>
            </a:r>
            <a:r>
              <a:rPr lang="de-DE" sz="2000" b="1" spc="-15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der</a:t>
            </a:r>
            <a:r>
              <a:rPr lang="de-DE" sz="2000" b="1" spc="-15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Ebenen</a:t>
            </a:r>
            <a:r>
              <a:rPr lang="de-DE" sz="2000" b="1" spc="-15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durch</a:t>
            </a:r>
            <a:r>
              <a:rPr lang="de-DE" sz="2000" b="1" spc="-15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Yoga</a:t>
            </a:r>
            <a:r>
              <a:rPr lang="de-DE" sz="2000" b="1" spc="-15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und</a:t>
            </a:r>
            <a:r>
              <a:rPr lang="de-DE" sz="2000" b="1" spc="-20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Ayurveda:</a:t>
            </a:r>
            <a:endParaRPr lang="en-DE" sz="2000" dirty="0">
              <a:latin typeface="Josefin Sans" pitchFamily="2" charset="77"/>
              <a:ea typeface="Arial" panose="020B0604020202020204" pitchFamily="34" charset="0"/>
            </a:endParaRPr>
          </a:p>
          <a:p>
            <a:pPr>
              <a:spcBef>
                <a:spcPts val="15"/>
              </a:spcBef>
            </a:pPr>
            <a:r>
              <a:rPr lang="de-DE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D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19760" marR="1486535" indent="-28575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</a:rPr>
              <a:t>Physische Ebene: Gesunde, passende Ernährung, Kräuter, </a:t>
            </a:r>
            <a:r>
              <a:rPr lang="de-DE" dirty="0" err="1">
                <a:latin typeface="Arial" panose="020B0604020202020204" pitchFamily="34" charset="0"/>
                <a:ea typeface="Arial" panose="020B0604020202020204" pitchFamily="34" charset="0"/>
              </a:rPr>
              <a:t>Asanas</a:t>
            </a:r>
            <a:br>
              <a:rPr lang="de-DE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de-D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19760" marR="1486535" indent="-28575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</a:rPr>
              <a:t>Subtile Ebene: </a:t>
            </a:r>
            <a:r>
              <a:rPr lang="de-DE" dirty="0" err="1">
                <a:latin typeface="Arial" panose="020B0604020202020204" pitchFamily="34" charset="0"/>
                <a:ea typeface="Arial" panose="020B0604020202020204" pitchFamily="34" charset="0"/>
              </a:rPr>
              <a:t>Pranayama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</a:rPr>
              <a:t> (Impressionen, Emotionen) </a:t>
            </a:r>
            <a:r>
              <a:rPr lang="de-DE" dirty="0" err="1">
                <a:latin typeface="Arial" panose="020B0604020202020204" pitchFamily="34" charset="0"/>
                <a:ea typeface="Arial" panose="020B0604020202020204" pitchFamily="34" charset="0"/>
              </a:rPr>
              <a:t>Pratyahara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de-DE" dirty="0" err="1">
                <a:latin typeface="Arial" panose="020B0604020202020204" pitchFamily="34" charset="0"/>
                <a:ea typeface="Arial" panose="020B0604020202020204" pitchFamily="34" charset="0"/>
              </a:rPr>
              <a:t>Dharana</a:t>
            </a:r>
            <a:br>
              <a:rPr lang="de-DE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de-D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19760" marR="1486535" indent="-28575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spc="-29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</a:rPr>
              <a:t>Kausale</a:t>
            </a:r>
            <a:r>
              <a:rPr lang="de-DE" spc="-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</a:rPr>
              <a:t>Ebene:</a:t>
            </a:r>
            <a:r>
              <a:rPr lang="de-DE" spc="-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</a:rPr>
              <a:t>Mantra,</a:t>
            </a:r>
            <a:r>
              <a:rPr lang="de-DE" spc="-5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</a:rPr>
              <a:t>Meditation,</a:t>
            </a:r>
            <a:r>
              <a:rPr lang="de-DE" spc="-1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ea typeface="Arial" panose="020B0604020202020204" pitchFamily="34" charset="0"/>
              </a:rPr>
              <a:t>Samadhi</a:t>
            </a:r>
            <a:endParaRPr lang="en-DE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18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0480F5-751D-E348-A64C-726F77E3A81C}"/>
              </a:ext>
            </a:extLst>
          </p:cNvPr>
          <p:cNvSpPr/>
          <p:nvPr/>
        </p:nvSpPr>
        <p:spPr>
          <a:xfrm>
            <a:off x="1551707" y="790753"/>
            <a:ext cx="8894619" cy="5229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"/>
              </a:spcBef>
            </a:pPr>
            <a:r>
              <a:rPr lang="de-DE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r>
              <a:rPr lang="de-DE" sz="2000" b="1" spc="-20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Quellen</a:t>
            </a:r>
            <a:r>
              <a:rPr lang="de-DE" sz="2000" b="1" spc="-20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für</a:t>
            </a:r>
            <a:r>
              <a:rPr lang="de-DE" sz="2000" b="1" spc="-15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positive</a:t>
            </a:r>
            <a:r>
              <a:rPr lang="de-DE" sz="2000" b="1" spc="-20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Energie</a:t>
            </a:r>
            <a:r>
              <a:rPr lang="de-DE" sz="2000" dirty="0">
                <a:latin typeface="Josefin Sans" pitchFamily="2" charset="77"/>
                <a:ea typeface="Arial" panose="020B0604020202020204" pitchFamily="34" charset="0"/>
              </a:rPr>
              <a:t>:</a:t>
            </a:r>
            <a:endParaRPr lang="en-DE" sz="2000" b="1" dirty="0">
              <a:latin typeface="Josefin Sans" pitchFamily="2" charset="77"/>
              <a:ea typeface="Arial" panose="020B0604020202020204" pitchFamily="34" charset="0"/>
            </a:endParaRPr>
          </a:p>
          <a:p>
            <a:pPr>
              <a:spcBef>
                <a:spcPts val="55"/>
              </a:spcBef>
            </a:pPr>
            <a:r>
              <a:rPr lang="de-DE" sz="2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endParaRPr lang="de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Gesundes vegetarisches Essen</a:t>
            </a:r>
            <a:b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de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lvl="0" indent="-285750"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saubere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Luft</a:t>
            </a:r>
            <a:b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lvl="0" indent="-285750">
              <a:spcBef>
                <a:spcPts val="145"/>
              </a:spcBef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reine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Natur: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die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Elemente</a:t>
            </a:r>
            <a:b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lvl="0" indent="-285750">
              <a:spcBef>
                <a:spcPts val="125"/>
              </a:spcBef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positive</a:t>
            </a:r>
            <a:r>
              <a:rPr lang="de-DE" spc="-3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Sinneseindrücke</a:t>
            </a:r>
            <a:b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lvl="0" indent="-285750">
              <a:spcBef>
                <a:spcPts val="120"/>
              </a:spcBef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Berührung</a:t>
            </a:r>
            <a:b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lvl="0" indent="-285750">
              <a:spcBef>
                <a:spcPts val="145"/>
              </a:spcBef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Liebe</a:t>
            </a:r>
            <a:b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lvl="0" indent="-285750">
              <a:spcBef>
                <a:spcPts val="125"/>
              </a:spcBef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Loslösen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von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negativem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Denken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und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negativen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Emotionen</a:t>
            </a:r>
            <a:b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lvl="0" indent="-285750">
              <a:spcBef>
                <a:spcPts val="120"/>
              </a:spcBef>
              <a:buSzPts val="1100"/>
              <a:buFont typeface="Arial" panose="020B0604020202020204" pitchFamily="34" charset="0"/>
              <a:buChar char="•"/>
              <a:tabLst>
                <a:tab pos="791210" algn="l"/>
                <a:tab pos="791845" algn="l"/>
              </a:tabLst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Verbindung</a:t>
            </a:r>
            <a:r>
              <a:rPr lang="de-DE" spc="-2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zum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reinen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Bewusstsein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91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7BBB5F-1545-B14A-BAA5-D1419FC538F3}"/>
              </a:ext>
            </a:extLst>
          </p:cNvPr>
          <p:cNvSpPr/>
          <p:nvPr/>
        </p:nvSpPr>
        <p:spPr>
          <a:xfrm>
            <a:off x="1184564" y="1446832"/>
            <a:ext cx="9822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4010"/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Auf</a:t>
            </a:r>
            <a:r>
              <a:rPr lang="de-DE" sz="2000" b="1" spc="-20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einer</a:t>
            </a:r>
            <a:r>
              <a:rPr lang="de-DE" sz="2000" b="1" spc="-20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subtilen</a:t>
            </a:r>
            <a:r>
              <a:rPr lang="de-DE" sz="2000" b="1" spc="-20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Ebene</a:t>
            </a:r>
            <a:r>
              <a:rPr lang="de-DE" sz="2000" b="1" spc="-15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ist</a:t>
            </a:r>
            <a:r>
              <a:rPr lang="de-DE" sz="2000" b="1" spc="-20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Gesundheit</a:t>
            </a:r>
            <a:r>
              <a:rPr lang="de-DE" sz="2000" b="1" spc="-20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und</a:t>
            </a:r>
            <a:r>
              <a:rPr lang="de-DE" sz="2000" b="1" spc="-15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Ganzheit</a:t>
            </a:r>
            <a:r>
              <a:rPr lang="de-DE" sz="2000" b="1" spc="-20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abhängig</a:t>
            </a:r>
            <a:r>
              <a:rPr lang="de-DE" sz="2000" b="1" spc="-20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von</a:t>
            </a:r>
            <a:r>
              <a:rPr lang="de-DE" sz="2000" b="1" spc="-20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folgenden</a:t>
            </a:r>
            <a:r>
              <a:rPr lang="de-DE" sz="2000" b="1" spc="-15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Faktoren:</a:t>
            </a:r>
            <a:br>
              <a:rPr lang="de-DE" dirty="0"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n-D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indent="-342900">
              <a:spcBef>
                <a:spcPts val="45"/>
              </a:spcBef>
              <a:buFont typeface="Arial" panose="020B0604020202020204" pitchFamily="34" charset="0"/>
              <a:buChar char="•"/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Soma: kann ich die Süße und Schönheit des Lebens erkennen und spüren? </a:t>
            </a:r>
            <a:b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Kann ich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das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Leben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seiner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ganzen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Fülle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erleben?</a:t>
            </a:r>
            <a:b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spcBef>
                <a:spcPts val="35"/>
              </a:spcBef>
              <a:buFont typeface="Arial" panose="020B0604020202020204" pitchFamily="34" charset="0"/>
              <a:buChar char="•"/>
            </a:pPr>
            <a:r>
              <a:rPr lang="de-DE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Svadharma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Lebe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ich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gemäß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meiner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inneren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Natur?</a:t>
            </a:r>
            <a:b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spcBef>
                <a:spcPts val="45"/>
              </a:spcBef>
              <a:buFont typeface="Arial" panose="020B0604020202020204" pitchFamily="34" charset="0"/>
              <a:buChar char="•"/>
            </a:pPr>
            <a:r>
              <a:rPr lang="de-DE" sz="24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Karma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und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Loslassen: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Kann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ich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mich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von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karmischen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Faktoren der Vergangenheit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lösen?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7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7D17F7-297E-8E40-834C-F7FD9CC4ABBA}"/>
              </a:ext>
            </a:extLst>
          </p:cNvPr>
          <p:cNvSpPr/>
          <p:nvPr/>
        </p:nvSpPr>
        <p:spPr>
          <a:xfrm>
            <a:off x="942109" y="1182231"/>
            <a:ext cx="10806545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1210">
              <a:spcBef>
                <a:spcPts val="370"/>
              </a:spcBef>
              <a:spcAft>
                <a:spcPts val="0"/>
              </a:spcAft>
            </a:pP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Heilung</a:t>
            </a:r>
            <a:r>
              <a:rPr lang="de-DE" sz="2000" b="1" spc="-20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des</a:t>
            </a:r>
            <a:r>
              <a:rPr lang="de-DE" sz="2000" b="1" spc="-15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000" b="1" dirty="0">
                <a:latin typeface="Josefin Sans" pitchFamily="2" charset="77"/>
                <a:ea typeface="Arial" panose="020B0604020202020204" pitchFamily="34" charset="0"/>
              </a:rPr>
              <a:t>Geistes:</a:t>
            </a:r>
            <a:endParaRPr lang="en-DE" sz="2000" b="1" dirty="0">
              <a:latin typeface="Josefin Sans" pitchFamily="2" charset="77"/>
              <a:ea typeface="Arial" panose="020B0604020202020204" pitchFamily="34" charset="0"/>
            </a:endParaRPr>
          </a:p>
          <a:p>
            <a:pPr>
              <a:spcBef>
                <a:spcPts val="10"/>
              </a:spcBef>
            </a:pP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D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19760" marR="803275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Der Geist ist Teil eines organischen Systems und unterliegt den gleichen Gesetzen von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Ernährung,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Verdauung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und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Ausscheidung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wie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der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physische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Körper.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619760" marR="803275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619760" marR="803275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Der Geist nimmt Nahrung in Form von Sinneseindrücken auf um ihn aufzubauen, verdaut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das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aufgenommene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und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scheidet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Abfallstoffe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wieder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aus.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619760" marR="803275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619760" marR="803275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Das Wichtigste ist zu bedenken, mit was wir unseren Geist ernähren und füttern. Solange wir 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nicht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den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Input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des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Geistes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ändern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können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wir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auch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nicht</a:t>
            </a:r>
            <a:r>
              <a:rPr lang="de-DE" spc="-2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den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Output,  den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Ausdruck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des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Geistes</a:t>
            </a:r>
            <a:r>
              <a:rPr lang="de-DE" spc="-15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ändern.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spcBef>
                <a:spcPts val="20"/>
              </a:spcBef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DE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88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2BCF13-4D2E-5245-BF07-ACFDD4DDAAA1}"/>
              </a:ext>
            </a:extLst>
          </p:cNvPr>
          <p:cNvSpPr/>
          <p:nvPr/>
        </p:nvSpPr>
        <p:spPr>
          <a:xfrm>
            <a:off x="1468582" y="1163176"/>
            <a:ext cx="9545782" cy="301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4010">
              <a:lnSpc>
                <a:spcPct val="150000"/>
              </a:lnSpc>
              <a:spcBef>
                <a:spcPts val="5"/>
              </a:spcBef>
            </a:pPr>
            <a:r>
              <a:rPr lang="de-DE" sz="2400" b="1" dirty="0">
                <a:latin typeface="Josefin Sans" pitchFamily="2" charset="77"/>
                <a:ea typeface="Arial" panose="020B0604020202020204" pitchFamily="34" charset="0"/>
              </a:rPr>
              <a:t>Faktoren</a:t>
            </a:r>
            <a:r>
              <a:rPr lang="de-DE" sz="2400" b="1" spc="-25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400" b="1" dirty="0">
                <a:latin typeface="Josefin Sans" pitchFamily="2" charset="77"/>
                <a:ea typeface="Arial" panose="020B0604020202020204" pitchFamily="34" charset="0"/>
              </a:rPr>
              <a:t>der</a:t>
            </a:r>
            <a:r>
              <a:rPr lang="de-DE" sz="2400" b="1" spc="-20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400" b="1" dirty="0">
                <a:latin typeface="Josefin Sans" pitchFamily="2" charset="77"/>
                <a:ea typeface="Arial" panose="020B0604020202020204" pitchFamily="34" charset="0"/>
              </a:rPr>
              <a:t>geistigen</a:t>
            </a:r>
            <a:r>
              <a:rPr lang="de-DE" sz="2400" b="1" spc="-25" dirty="0">
                <a:latin typeface="Josefin Sans" pitchFamily="2" charset="77"/>
                <a:ea typeface="Arial" panose="020B0604020202020204" pitchFamily="34" charset="0"/>
              </a:rPr>
              <a:t> </a:t>
            </a:r>
            <a:r>
              <a:rPr lang="de-DE" sz="2400" b="1" dirty="0">
                <a:latin typeface="Josefin Sans" pitchFamily="2" charset="77"/>
                <a:ea typeface="Arial" panose="020B0604020202020204" pitchFamily="34" charset="0"/>
              </a:rPr>
              <a:t>Ernährung:</a:t>
            </a:r>
            <a:endParaRPr lang="en-DE" sz="2400" b="1" dirty="0">
              <a:latin typeface="Josefin Sans" pitchFamily="2" charset="77"/>
              <a:ea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45"/>
              </a:spcBef>
            </a:pP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D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SzPts val="1100"/>
              <a:buFont typeface="Arial" panose="020B0604020202020204" pitchFamily="34" charset="0"/>
              <a:buChar char="*"/>
              <a:tabLst>
                <a:tab pos="427990" algn="l"/>
              </a:tabLst>
            </a:pPr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Physisch</a:t>
            </a:r>
            <a:r>
              <a:rPr lang="de-DE" b="1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–</a:t>
            </a:r>
            <a:r>
              <a:rPr lang="de-DE" b="1" spc="-1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b="1" dirty="0">
                <a:latin typeface="Roboto" panose="02000000000000000000" pitchFamily="2" charset="0"/>
                <a:ea typeface="Roboto" panose="02000000000000000000" pitchFamily="2" charset="0"/>
              </a:rPr>
              <a:t>Essen:</a:t>
            </a:r>
            <a:endParaRPr lang="en-DE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50000"/>
              </a:lnSpc>
              <a:spcBef>
                <a:spcPts val="50"/>
              </a:spcBef>
            </a:pPr>
            <a:r>
              <a:rPr lang="de-DE" sz="1600" dirty="0">
                <a:effectLst/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34010" marR="539115">
              <a:lnSpc>
                <a:spcPct val="150000"/>
              </a:lnSpc>
              <a:spcAft>
                <a:spcPts val="0"/>
              </a:spcAft>
            </a:pP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Essen bildet den Physischen Körper direkt aus und indirekt den Geist. 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z.b.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 das Essen das</a:t>
            </a:r>
            <a:r>
              <a:rPr lang="de-DE" spc="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mit dem Erdelement verbunden ist </a:t>
            </a:r>
            <a:r>
              <a:rPr lang="de-DE" dirty="0" err="1">
                <a:latin typeface="Roboto" panose="02000000000000000000" pitchFamily="2" charset="0"/>
                <a:ea typeface="Roboto" panose="02000000000000000000" pitchFamily="2" charset="0"/>
              </a:rPr>
              <a:t>z.b.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 Proteine, bildet die schwere Masse des Körpers und</a:t>
            </a:r>
            <a:r>
              <a:rPr lang="de-DE" spc="-29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stabilisiert</a:t>
            </a:r>
            <a:r>
              <a:rPr lang="de-DE" spc="-1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und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verwurzelt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den</a:t>
            </a:r>
            <a:r>
              <a:rPr lang="de-DE" spc="-5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de-DE" dirty="0">
                <a:latin typeface="Roboto" panose="02000000000000000000" pitchFamily="2" charset="0"/>
                <a:ea typeface="Roboto" panose="02000000000000000000" pitchFamily="2" charset="0"/>
              </a:rPr>
              <a:t>Geist.</a:t>
            </a:r>
            <a:endParaRPr lang="en-DE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927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1455</Words>
  <Application>Microsoft Macintosh PowerPoint</Application>
  <PresentationFormat>Widescreen</PresentationFormat>
  <Paragraphs>200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Georgia</vt:lpstr>
      <vt:lpstr>Josefin Sans</vt:lpstr>
      <vt:lpstr>Papyrus</vt:lpstr>
      <vt:lpstr>Roboto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365 Pro Plus</dc:creator>
  <cp:lastModifiedBy>365 Pro Plus</cp:lastModifiedBy>
  <cp:revision>6</cp:revision>
  <dcterms:created xsi:type="dcterms:W3CDTF">2022-03-03T13:57:33Z</dcterms:created>
  <dcterms:modified xsi:type="dcterms:W3CDTF">2023-01-21T18:42:38Z</dcterms:modified>
</cp:coreProperties>
</file>